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sldIdLst>
    <p:sldId id="256" r:id="rId2"/>
    <p:sldId id="257" r:id="rId3"/>
    <p:sldId id="258" r:id="rId4"/>
    <p:sldId id="281" r:id="rId5"/>
    <p:sldId id="278" r:id="rId6"/>
    <p:sldId id="269" r:id="rId7"/>
    <p:sldId id="274" r:id="rId8"/>
    <p:sldId id="275" r:id="rId9"/>
    <p:sldId id="276" r:id="rId10"/>
    <p:sldId id="277" r:id="rId11"/>
    <p:sldId id="282" r:id="rId12"/>
    <p:sldId id="283" r:id="rId13"/>
    <p:sldId id="284" r:id="rId14"/>
    <p:sldId id="285" r:id="rId15"/>
    <p:sldId id="262" r:id="rId16"/>
    <p:sldId id="263" r:id="rId17"/>
    <p:sldId id="264" r:id="rId18"/>
    <p:sldId id="265" r:id="rId19"/>
    <p:sldId id="266" r:id="rId20"/>
    <p:sldId id="267" r:id="rId21"/>
    <p:sldId id="268" r:id="rId22"/>
    <p:sldId id="286" r:id="rId2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2FA88-07CE-482B-8C78-4540745A14A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1702086-4619-4C09-8D3E-DDA06A537F2D}">
      <dgm:prSet/>
      <dgm:spPr/>
      <dgm:t>
        <a:bodyPr/>
        <a:lstStyle/>
        <a:p>
          <a:r>
            <a:rPr lang="en-GB" b="1"/>
            <a:t>Time capsules are containers of some kind which hold a selection of objects, picked because they have a special meaning in the time that we’re living in.</a:t>
          </a:r>
          <a:endParaRPr lang="en-US"/>
        </a:p>
      </dgm:t>
    </dgm:pt>
    <dgm:pt modelId="{14B2DFE2-BE38-4F62-A922-5ED83B281041}" type="parTrans" cxnId="{93882EEC-4F24-496D-B99D-78C635A52432}">
      <dgm:prSet/>
      <dgm:spPr/>
      <dgm:t>
        <a:bodyPr/>
        <a:lstStyle/>
        <a:p>
          <a:endParaRPr lang="en-US"/>
        </a:p>
      </dgm:t>
    </dgm:pt>
    <dgm:pt modelId="{9F02013A-3C62-494B-84C9-F3F2F94AEF87}" type="sibTrans" cxnId="{93882EEC-4F24-496D-B99D-78C635A52432}">
      <dgm:prSet/>
      <dgm:spPr/>
      <dgm:t>
        <a:bodyPr/>
        <a:lstStyle/>
        <a:p>
          <a:endParaRPr lang="en-US"/>
        </a:p>
      </dgm:t>
    </dgm:pt>
    <dgm:pt modelId="{F7B9066F-EA4E-4D49-9E4B-B50C17C9A37A}">
      <dgm:prSet/>
      <dgm:spPr/>
      <dgm:t>
        <a:bodyPr/>
        <a:lstStyle/>
        <a:p>
          <a:r>
            <a:rPr lang="en-GB" b="1"/>
            <a:t>For example, time capsules have been found from as early as 1874 in the UK with photographs and letters, describing daily events happening that year.</a:t>
          </a:r>
          <a:endParaRPr lang="en-US"/>
        </a:p>
      </dgm:t>
    </dgm:pt>
    <dgm:pt modelId="{07E504E7-33D8-429E-A6CD-2FAF3013D639}" type="parTrans" cxnId="{6D86D57A-D270-49CE-8885-2FA67CF623D1}">
      <dgm:prSet/>
      <dgm:spPr/>
      <dgm:t>
        <a:bodyPr/>
        <a:lstStyle/>
        <a:p>
          <a:endParaRPr lang="en-US"/>
        </a:p>
      </dgm:t>
    </dgm:pt>
    <dgm:pt modelId="{8CEB650C-439D-444C-AF17-E2AAA686BF24}" type="sibTrans" cxnId="{6D86D57A-D270-49CE-8885-2FA67CF623D1}">
      <dgm:prSet/>
      <dgm:spPr/>
      <dgm:t>
        <a:bodyPr/>
        <a:lstStyle/>
        <a:p>
          <a:endParaRPr lang="en-US"/>
        </a:p>
      </dgm:t>
    </dgm:pt>
    <dgm:pt modelId="{7E42DC6E-76DF-44A6-80B8-D96716AC5B02}">
      <dgm:prSet/>
      <dgm:spPr/>
      <dgm:t>
        <a:bodyPr/>
        <a:lstStyle/>
        <a:p>
          <a:r>
            <a:rPr lang="en-GB" b="1"/>
            <a:t>Often time capsules are buried underground, beneath floorboards or stone slabs. For example, in 2015 one was buried under the Millennium Dome in London to be opened in 2050.</a:t>
          </a:r>
          <a:endParaRPr lang="en-US"/>
        </a:p>
      </dgm:t>
    </dgm:pt>
    <dgm:pt modelId="{C3621773-3211-4BA8-87D9-39B29A7BE4FA}" type="parTrans" cxnId="{F8211B68-6870-4310-B60E-508E1E97C9F0}">
      <dgm:prSet/>
      <dgm:spPr/>
      <dgm:t>
        <a:bodyPr/>
        <a:lstStyle/>
        <a:p>
          <a:endParaRPr lang="en-US"/>
        </a:p>
      </dgm:t>
    </dgm:pt>
    <dgm:pt modelId="{A08F943A-874F-4CA6-BB07-AAE1D15669B9}" type="sibTrans" cxnId="{F8211B68-6870-4310-B60E-508E1E97C9F0}">
      <dgm:prSet/>
      <dgm:spPr/>
      <dgm:t>
        <a:bodyPr/>
        <a:lstStyle/>
        <a:p>
          <a:endParaRPr lang="en-US"/>
        </a:p>
      </dgm:t>
    </dgm:pt>
    <dgm:pt modelId="{8457F3CD-95AD-495C-AE7C-1678FD46C593}">
      <dgm:prSet/>
      <dgm:spPr/>
      <dgm:t>
        <a:bodyPr/>
        <a:lstStyle/>
        <a:p>
          <a:r>
            <a:rPr lang="en-GB" b="1"/>
            <a:t>With the coronavirus pandemic, we are all living through an important moment in history. Many people want to help future generations learn about this time using time capsules, full of things that show what life under lockdown was like.</a:t>
          </a:r>
          <a:endParaRPr lang="en-US"/>
        </a:p>
      </dgm:t>
    </dgm:pt>
    <dgm:pt modelId="{FF1B2222-6D87-46F3-9DFE-29977ADA4F84}" type="parTrans" cxnId="{5D4E0826-E403-4752-A088-85116A3B0F47}">
      <dgm:prSet/>
      <dgm:spPr/>
      <dgm:t>
        <a:bodyPr/>
        <a:lstStyle/>
        <a:p>
          <a:endParaRPr lang="en-US"/>
        </a:p>
      </dgm:t>
    </dgm:pt>
    <dgm:pt modelId="{B08BEE64-D77F-4B18-AF70-5A48624A45AF}" type="sibTrans" cxnId="{5D4E0826-E403-4752-A088-85116A3B0F47}">
      <dgm:prSet/>
      <dgm:spPr/>
      <dgm:t>
        <a:bodyPr/>
        <a:lstStyle/>
        <a:p>
          <a:endParaRPr lang="en-US"/>
        </a:p>
      </dgm:t>
    </dgm:pt>
    <dgm:pt modelId="{10D62584-1F13-4512-8133-D8C3C1D7248A}" type="pres">
      <dgm:prSet presAssocID="{36B2FA88-07CE-482B-8C78-4540745A14AA}" presName="vert0" presStyleCnt="0">
        <dgm:presLayoutVars>
          <dgm:dir/>
          <dgm:animOne val="branch"/>
          <dgm:animLvl val="lvl"/>
        </dgm:presLayoutVars>
      </dgm:prSet>
      <dgm:spPr/>
    </dgm:pt>
    <dgm:pt modelId="{A445441A-90D1-4543-8201-E70C14E627E2}" type="pres">
      <dgm:prSet presAssocID="{B1702086-4619-4C09-8D3E-DDA06A537F2D}" presName="thickLine" presStyleLbl="alignNode1" presStyleIdx="0" presStyleCnt="4"/>
      <dgm:spPr/>
    </dgm:pt>
    <dgm:pt modelId="{2D27A84D-CCB9-494A-8831-5B306B68DAAC}" type="pres">
      <dgm:prSet presAssocID="{B1702086-4619-4C09-8D3E-DDA06A537F2D}" presName="horz1" presStyleCnt="0"/>
      <dgm:spPr/>
    </dgm:pt>
    <dgm:pt modelId="{AA2619B0-52F7-43CD-9314-2238723BE649}" type="pres">
      <dgm:prSet presAssocID="{B1702086-4619-4C09-8D3E-DDA06A537F2D}" presName="tx1" presStyleLbl="revTx" presStyleIdx="0" presStyleCnt="4"/>
      <dgm:spPr/>
    </dgm:pt>
    <dgm:pt modelId="{EDFB6124-B644-4772-85FD-98293DFD5F0C}" type="pres">
      <dgm:prSet presAssocID="{B1702086-4619-4C09-8D3E-DDA06A537F2D}" presName="vert1" presStyleCnt="0"/>
      <dgm:spPr/>
    </dgm:pt>
    <dgm:pt modelId="{8D3434F5-854A-4356-892B-3AF869C746C9}" type="pres">
      <dgm:prSet presAssocID="{F7B9066F-EA4E-4D49-9E4B-B50C17C9A37A}" presName="thickLine" presStyleLbl="alignNode1" presStyleIdx="1" presStyleCnt="4"/>
      <dgm:spPr/>
    </dgm:pt>
    <dgm:pt modelId="{B209B953-A086-450E-97D7-CE961DA8E426}" type="pres">
      <dgm:prSet presAssocID="{F7B9066F-EA4E-4D49-9E4B-B50C17C9A37A}" presName="horz1" presStyleCnt="0"/>
      <dgm:spPr/>
    </dgm:pt>
    <dgm:pt modelId="{51F31D2E-F690-4307-8548-55AD7CB5AF3D}" type="pres">
      <dgm:prSet presAssocID="{F7B9066F-EA4E-4D49-9E4B-B50C17C9A37A}" presName="tx1" presStyleLbl="revTx" presStyleIdx="1" presStyleCnt="4"/>
      <dgm:spPr/>
    </dgm:pt>
    <dgm:pt modelId="{4CA82FE0-13E5-49A6-B77C-DA6C8077F636}" type="pres">
      <dgm:prSet presAssocID="{F7B9066F-EA4E-4D49-9E4B-B50C17C9A37A}" presName="vert1" presStyleCnt="0"/>
      <dgm:spPr/>
    </dgm:pt>
    <dgm:pt modelId="{B1B8DF7F-28FE-45E9-81C3-A5879705DF86}" type="pres">
      <dgm:prSet presAssocID="{7E42DC6E-76DF-44A6-80B8-D96716AC5B02}" presName="thickLine" presStyleLbl="alignNode1" presStyleIdx="2" presStyleCnt="4"/>
      <dgm:spPr/>
    </dgm:pt>
    <dgm:pt modelId="{0F2A72AD-8015-449A-A20F-6F4000081693}" type="pres">
      <dgm:prSet presAssocID="{7E42DC6E-76DF-44A6-80B8-D96716AC5B02}" presName="horz1" presStyleCnt="0"/>
      <dgm:spPr/>
    </dgm:pt>
    <dgm:pt modelId="{1CEE8B27-3185-48F3-9A1D-A658D7325487}" type="pres">
      <dgm:prSet presAssocID="{7E42DC6E-76DF-44A6-80B8-D96716AC5B02}" presName="tx1" presStyleLbl="revTx" presStyleIdx="2" presStyleCnt="4"/>
      <dgm:spPr/>
    </dgm:pt>
    <dgm:pt modelId="{93C436EF-391D-4164-BF0A-CC678034C033}" type="pres">
      <dgm:prSet presAssocID="{7E42DC6E-76DF-44A6-80B8-D96716AC5B02}" presName="vert1" presStyleCnt="0"/>
      <dgm:spPr/>
    </dgm:pt>
    <dgm:pt modelId="{32AD1000-5910-4159-910A-EE54CAC94156}" type="pres">
      <dgm:prSet presAssocID="{8457F3CD-95AD-495C-AE7C-1678FD46C593}" presName="thickLine" presStyleLbl="alignNode1" presStyleIdx="3" presStyleCnt="4"/>
      <dgm:spPr/>
    </dgm:pt>
    <dgm:pt modelId="{37D4C593-76CD-4233-9CA9-D0F38BB05136}" type="pres">
      <dgm:prSet presAssocID="{8457F3CD-95AD-495C-AE7C-1678FD46C593}" presName="horz1" presStyleCnt="0"/>
      <dgm:spPr/>
    </dgm:pt>
    <dgm:pt modelId="{6C735470-0781-4045-8A8D-CBE9E4F33039}" type="pres">
      <dgm:prSet presAssocID="{8457F3CD-95AD-495C-AE7C-1678FD46C593}" presName="tx1" presStyleLbl="revTx" presStyleIdx="3" presStyleCnt="4"/>
      <dgm:spPr/>
    </dgm:pt>
    <dgm:pt modelId="{6D6852AF-351C-4005-B855-E3CE8D209881}" type="pres">
      <dgm:prSet presAssocID="{8457F3CD-95AD-495C-AE7C-1678FD46C593}" presName="vert1" presStyleCnt="0"/>
      <dgm:spPr/>
    </dgm:pt>
  </dgm:ptLst>
  <dgm:cxnLst>
    <dgm:cxn modelId="{5D4E0826-E403-4752-A088-85116A3B0F47}" srcId="{36B2FA88-07CE-482B-8C78-4540745A14AA}" destId="{8457F3CD-95AD-495C-AE7C-1678FD46C593}" srcOrd="3" destOrd="0" parTransId="{FF1B2222-6D87-46F3-9DFE-29977ADA4F84}" sibTransId="{B08BEE64-D77F-4B18-AF70-5A48624A45AF}"/>
    <dgm:cxn modelId="{52F5552D-6CB8-4B36-A7AE-6C88264B748F}" type="presOf" srcId="{F7B9066F-EA4E-4D49-9E4B-B50C17C9A37A}" destId="{51F31D2E-F690-4307-8548-55AD7CB5AF3D}" srcOrd="0" destOrd="0" presId="urn:microsoft.com/office/officeart/2008/layout/LinedList"/>
    <dgm:cxn modelId="{C6286B30-EEA3-4B81-A4AB-68565F18D015}" type="presOf" srcId="{36B2FA88-07CE-482B-8C78-4540745A14AA}" destId="{10D62584-1F13-4512-8133-D8C3C1D7248A}" srcOrd="0" destOrd="0" presId="urn:microsoft.com/office/officeart/2008/layout/LinedList"/>
    <dgm:cxn modelId="{F8211B68-6870-4310-B60E-508E1E97C9F0}" srcId="{36B2FA88-07CE-482B-8C78-4540745A14AA}" destId="{7E42DC6E-76DF-44A6-80B8-D96716AC5B02}" srcOrd="2" destOrd="0" parTransId="{C3621773-3211-4BA8-87D9-39B29A7BE4FA}" sibTransId="{A08F943A-874F-4CA6-BB07-AAE1D15669B9}"/>
    <dgm:cxn modelId="{B58AB478-DDCB-4DE8-886B-CCAB26154698}" type="presOf" srcId="{B1702086-4619-4C09-8D3E-DDA06A537F2D}" destId="{AA2619B0-52F7-43CD-9314-2238723BE649}" srcOrd="0" destOrd="0" presId="urn:microsoft.com/office/officeart/2008/layout/LinedList"/>
    <dgm:cxn modelId="{2C030E79-E5BA-4861-9AC5-9A83AA49A608}" type="presOf" srcId="{7E42DC6E-76DF-44A6-80B8-D96716AC5B02}" destId="{1CEE8B27-3185-48F3-9A1D-A658D7325487}" srcOrd="0" destOrd="0" presId="urn:microsoft.com/office/officeart/2008/layout/LinedList"/>
    <dgm:cxn modelId="{6D86D57A-D270-49CE-8885-2FA67CF623D1}" srcId="{36B2FA88-07CE-482B-8C78-4540745A14AA}" destId="{F7B9066F-EA4E-4D49-9E4B-B50C17C9A37A}" srcOrd="1" destOrd="0" parTransId="{07E504E7-33D8-429E-A6CD-2FAF3013D639}" sibTransId="{8CEB650C-439D-444C-AF17-E2AAA686BF24}"/>
    <dgm:cxn modelId="{814097D9-987B-4E0D-8912-C27A11A8A80F}" type="presOf" srcId="{8457F3CD-95AD-495C-AE7C-1678FD46C593}" destId="{6C735470-0781-4045-8A8D-CBE9E4F33039}" srcOrd="0" destOrd="0" presId="urn:microsoft.com/office/officeart/2008/layout/LinedList"/>
    <dgm:cxn modelId="{93882EEC-4F24-496D-B99D-78C635A52432}" srcId="{36B2FA88-07CE-482B-8C78-4540745A14AA}" destId="{B1702086-4619-4C09-8D3E-DDA06A537F2D}" srcOrd="0" destOrd="0" parTransId="{14B2DFE2-BE38-4F62-A922-5ED83B281041}" sibTransId="{9F02013A-3C62-494B-84C9-F3F2F94AEF87}"/>
    <dgm:cxn modelId="{421D3092-B0D2-48B6-9B80-45764A564EC6}" type="presParOf" srcId="{10D62584-1F13-4512-8133-D8C3C1D7248A}" destId="{A445441A-90D1-4543-8201-E70C14E627E2}" srcOrd="0" destOrd="0" presId="urn:microsoft.com/office/officeart/2008/layout/LinedList"/>
    <dgm:cxn modelId="{63BC6CF2-A243-48AB-8283-19E75B6B926F}" type="presParOf" srcId="{10D62584-1F13-4512-8133-D8C3C1D7248A}" destId="{2D27A84D-CCB9-494A-8831-5B306B68DAAC}" srcOrd="1" destOrd="0" presId="urn:microsoft.com/office/officeart/2008/layout/LinedList"/>
    <dgm:cxn modelId="{F00932BF-98D6-4E48-B43F-FD7177A5EE85}" type="presParOf" srcId="{2D27A84D-CCB9-494A-8831-5B306B68DAAC}" destId="{AA2619B0-52F7-43CD-9314-2238723BE649}" srcOrd="0" destOrd="0" presId="urn:microsoft.com/office/officeart/2008/layout/LinedList"/>
    <dgm:cxn modelId="{FF9AEC75-98C5-4FFF-88EA-64149B6E8F46}" type="presParOf" srcId="{2D27A84D-CCB9-494A-8831-5B306B68DAAC}" destId="{EDFB6124-B644-4772-85FD-98293DFD5F0C}" srcOrd="1" destOrd="0" presId="urn:microsoft.com/office/officeart/2008/layout/LinedList"/>
    <dgm:cxn modelId="{B6D70527-2553-447E-9D12-5492FF2F9801}" type="presParOf" srcId="{10D62584-1F13-4512-8133-D8C3C1D7248A}" destId="{8D3434F5-854A-4356-892B-3AF869C746C9}" srcOrd="2" destOrd="0" presId="urn:microsoft.com/office/officeart/2008/layout/LinedList"/>
    <dgm:cxn modelId="{EDE5FEFF-6201-42B0-9024-450529447957}" type="presParOf" srcId="{10D62584-1F13-4512-8133-D8C3C1D7248A}" destId="{B209B953-A086-450E-97D7-CE961DA8E426}" srcOrd="3" destOrd="0" presId="urn:microsoft.com/office/officeart/2008/layout/LinedList"/>
    <dgm:cxn modelId="{AF93C227-2A00-461D-9ACE-ED076CFB23DC}" type="presParOf" srcId="{B209B953-A086-450E-97D7-CE961DA8E426}" destId="{51F31D2E-F690-4307-8548-55AD7CB5AF3D}" srcOrd="0" destOrd="0" presId="urn:microsoft.com/office/officeart/2008/layout/LinedList"/>
    <dgm:cxn modelId="{1C19F281-5D36-49FE-9738-3C80C5940A28}" type="presParOf" srcId="{B209B953-A086-450E-97D7-CE961DA8E426}" destId="{4CA82FE0-13E5-49A6-B77C-DA6C8077F636}" srcOrd="1" destOrd="0" presId="urn:microsoft.com/office/officeart/2008/layout/LinedList"/>
    <dgm:cxn modelId="{A7AF983B-5E99-4D7A-B826-F4387A858E25}" type="presParOf" srcId="{10D62584-1F13-4512-8133-D8C3C1D7248A}" destId="{B1B8DF7F-28FE-45E9-81C3-A5879705DF86}" srcOrd="4" destOrd="0" presId="urn:microsoft.com/office/officeart/2008/layout/LinedList"/>
    <dgm:cxn modelId="{813195AB-A3B4-4EF9-94C7-6987BCC5DA81}" type="presParOf" srcId="{10D62584-1F13-4512-8133-D8C3C1D7248A}" destId="{0F2A72AD-8015-449A-A20F-6F4000081693}" srcOrd="5" destOrd="0" presId="urn:microsoft.com/office/officeart/2008/layout/LinedList"/>
    <dgm:cxn modelId="{7ABA1B34-381B-42F2-891A-1618013B134F}" type="presParOf" srcId="{0F2A72AD-8015-449A-A20F-6F4000081693}" destId="{1CEE8B27-3185-48F3-9A1D-A658D7325487}" srcOrd="0" destOrd="0" presId="urn:microsoft.com/office/officeart/2008/layout/LinedList"/>
    <dgm:cxn modelId="{4B9530AF-6ED8-4D4A-A700-8015D48548B1}" type="presParOf" srcId="{0F2A72AD-8015-449A-A20F-6F4000081693}" destId="{93C436EF-391D-4164-BF0A-CC678034C033}" srcOrd="1" destOrd="0" presId="urn:microsoft.com/office/officeart/2008/layout/LinedList"/>
    <dgm:cxn modelId="{7D2CFAB9-8BBF-445E-A996-C828CA3B639B}" type="presParOf" srcId="{10D62584-1F13-4512-8133-D8C3C1D7248A}" destId="{32AD1000-5910-4159-910A-EE54CAC94156}" srcOrd="6" destOrd="0" presId="urn:microsoft.com/office/officeart/2008/layout/LinedList"/>
    <dgm:cxn modelId="{1CEC3674-DD74-4163-BC93-37DD0CB4DD44}" type="presParOf" srcId="{10D62584-1F13-4512-8133-D8C3C1D7248A}" destId="{37D4C593-76CD-4233-9CA9-D0F38BB05136}" srcOrd="7" destOrd="0" presId="urn:microsoft.com/office/officeart/2008/layout/LinedList"/>
    <dgm:cxn modelId="{5DDF2254-2F31-48CC-A9CE-05A024203FD6}" type="presParOf" srcId="{37D4C593-76CD-4233-9CA9-D0F38BB05136}" destId="{6C735470-0781-4045-8A8D-CBE9E4F33039}" srcOrd="0" destOrd="0" presId="urn:microsoft.com/office/officeart/2008/layout/LinedList"/>
    <dgm:cxn modelId="{856788A5-41ED-4A93-B7F4-C33425149790}" type="presParOf" srcId="{37D4C593-76CD-4233-9CA9-D0F38BB05136}" destId="{6D6852AF-351C-4005-B855-E3CE8D2098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5441A-90D1-4543-8201-E70C14E627E2}">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619B0-52F7-43CD-9314-2238723BE649}">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Time capsules are containers of some kind which hold a selection of objects, picked because they have a special meaning in the time that we’re living in.</a:t>
          </a:r>
          <a:endParaRPr lang="en-US" sz="2800" kern="1200"/>
        </a:p>
      </dsp:txBody>
      <dsp:txXfrm>
        <a:off x="0" y="0"/>
        <a:ext cx="6900512" cy="1384035"/>
      </dsp:txXfrm>
    </dsp:sp>
    <dsp:sp modelId="{8D3434F5-854A-4356-892B-3AF869C746C9}">
      <dsp:nvSpPr>
        <dsp:cNvPr id="0" name=""/>
        <dsp:cNvSpPr/>
      </dsp:nvSpPr>
      <dsp:spPr>
        <a:xfrm>
          <a:off x="0" y="1384035"/>
          <a:ext cx="6900512" cy="0"/>
        </a:xfrm>
        <a:prstGeom prst="line">
          <a:avLst/>
        </a:prstGeom>
        <a:solidFill>
          <a:schemeClr val="accent2">
            <a:hueOff val="-816517"/>
            <a:satOff val="-3771"/>
            <a:lumOff val="-785"/>
            <a:alphaOff val="0"/>
          </a:schemeClr>
        </a:solidFill>
        <a:ln w="12700" cap="flat" cmpd="sng" algn="ctr">
          <a:solidFill>
            <a:schemeClr val="accent2">
              <a:hueOff val="-816517"/>
              <a:satOff val="-3771"/>
              <a:lumOff val="-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31D2E-F690-4307-8548-55AD7CB5AF3D}">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For example, time capsules have been found from as early as 1874 in the UK with photographs and letters, describing daily events happening that year.</a:t>
          </a:r>
          <a:endParaRPr lang="en-US" sz="2800" kern="1200"/>
        </a:p>
      </dsp:txBody>
      <dsp:txXfrm>
        <a:off x="0" y="1384035"/>
        <a:ext cx="6900512" cy="1384035"/>
      </dsp:txXfrm>
    </dsp:sp>
    <dsp:sp modelId="{B1B8DF7F-28FE-45E9-81C3-A5879705DF86}">
      <dsp:nvSpPr>
        <dsp:cNvPr id="0" name=""/>
        <dsp:cNvSpPr/>
      </dsp:nvSpPr>
      <dsp:spPr>
        <a:xfrm>
          <a:off x="0" y="2768070"/>
          <a:ext cx="6900512" cy="0"/>
        </a:xfrm>
        <a:prstGeom prst="line">
          <a:avLst/>
        </a:prstGeom>
        <a:solidFill>
          <a:schemeClr val="accent2">
            <a:hueOff val="-1633033"/>
            <a:satOff val="-7543"/>
            <a:lumOff val="-1569"/>
            <a:alphaOff val="0"/>
          </a:schemeClr>
        </a:solidFill>
        <a:ln w="12700" cap="flat" cmpd="sng" algn="ctr">
          <a:solidFill>
            <a:schemeClr val="accent2">
              <a:hueOff val="-1633033"/>
              <a:satOff val="-7543"/>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E8B27-3185-48F3-9A1D-A658D732548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Often time capsules are buried underground, beneath floorboards or stone slabs. For example, in 2015 one was buried under the Millennium Dome in London to be opened in 2050.</a:t>
          </a:r>
          <a:endParaRPr lang="en-US" sz="2800" kern="1200"/>
        </a:p>
      </dsp:txBody>
      <dsp:txXfrm>
        <a:off x="0" y="2768070"/>
        <a:ext cx="6900512" cy="1384035"/>
      </dsp:txXfrm>
    </dsp:sp>
    <dsp:sp modelId="{32AD1000-5910-4159-910A-EE54CAC94156}">
      <dsp:nvSpPr>
        <dsp:cNvPr id="0" name=""/>
        <dsp:cNvSpPr/>
      </dsp:nvSpPr>
      <dsp:spPr>
        <a:xfrm>
          <a:off x="0" y="4152105"/>
          <a:ext cx="6900512" cy="0"/>
        </a:xfrm>
        <a:prstGeom prst="line">
          <a:avLst/>
        </a:prstGeom>
        <a:solidFill>
          <a:schemeClr val="accent2">
            <a:hueOff val="-2449550"/>
            <a:satOff val="-11314"/>
            <a:lumOff val="-2354"/>
            <a:alphaOff val="0"/>
          </a:schemeClr>
        </a:solidFill>
        <a:ln w="12700" cap="flat" cmpd="sng" algn="ctr">
          <a:solidFill>
            <a:schemeClr val="accent2">
              <a:hueOff val="-2449550"/>
              <a:satOff val="-11314"/>
              <a:lumOff val="-23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35470-0781-4045-8A8D-CBE9E4F33039}">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With the coronavirus pandemic, we are all living through an important moment in history. Many people want to help future generations learn about this time using time capsules, full of things that show what life under lockdown was like.</a:t>
          </a:r>
          <a:endParaRPr lang="en-US" sz="28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9:06:28.861"/>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pPr/>
              <a:t>5/6/2020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386060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pPr/>
              <a:t>5/6/2020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79220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pPr/>
              <a:t>5/6/2020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218021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pPr/>
              <a:t>5/6/2020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02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pPr/>
              <a:t>5/6/2020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1361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pPr/>
              <a:t>5/6/2020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170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pPr/>
              <a:t>5/6/2020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6849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pPr/>
              <a:t>5/6/2020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872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pPr/>
              <a:t>5/6/2020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289080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pPr/>
              <a:t>5/6/2020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4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pPr/>
              <a:t>5/6/2020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01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pPr/>
              <a:t>5/6/2020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pPr/>
              <a:t>‹#›</a:t>
            </a:fld>
            <a:endParaRPr lang="en-US"/>
          </a:p>
        </p:txBody>
      </p:sp>
    </p:spTree>
    <p:extLst>
      <p:ext uri="{BB962C8B-B14F-4D97-AF65-F5344CB8AC3E}">
        <p14:creationId xmlns:p14="http://schemas.microsoft.com/office/powerpoint/2010/main" val="52076316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34" r:id="rId6"/>
    <p:sldLayoutId id="2147483830" r:id="rId7"/>
    <p:sldLayoutId id="2147483831" r:id="rId8"/>
    <p:sldLayoutId id="2147483832" r:id="rId9"/>
    <p:sldLayoutId id="2147483833" r:id="rId10"/>
    <p:sldLayoutId id="2147483835"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timesweekly.com/news/2016/apr/20/plainfield-time-capsule-help-choose-what-goes-insi/"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udy.com/academy/course/mttc-history-practice-study-guide.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imetoast.com/timelines/history-1700-2000"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sauga.com/heres-whats-happening-for-remembrance-day-in-mississauga"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ews.utexas.edu/2017/07/28/ethics-is-not-a-word-under-trump-administration/" TargetMode="External"/><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hyperlink" Target="https://www.youtube.com/watch?v=M3MUsVtzvuA" TargetMode="Externa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hyperlink" Target="https://dailyguidenetwork.com/uk-to-be-in-full-lockdown-for-18-month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homegrownheartsacademy.blogspot.com/2015/01/make-time-capsule.html"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www.geograph.org.uk/photo/3607625"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eographyfieldworkacademy.co.uk/fae/file/asset/13/GFA_World_webcam.pdf"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geographyfieldworkacademy.co.uk/fae/file/asset/13/GFA_World_webcam.pdf"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geographyfieldworkacademy.co.uk/fae/file/asset/13/GFA_World_webcam.pdf"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DFEBBB-BEF3-495A-871D-7A37C8770BDF}"/>
              </a:ext>
            </a:extLst>
          </p:cNvPr>
          <p:cNvSpPr>
            <a:spLocks noGrp="1"/>
          </p:cNvSpPr>
          <p:nvPr>
            <p:ph type="ctrTitle"/>
          </p:nvPr>
        </p:nvSpPr>
        <p:spPr>
          <a:xfrm>
            <a:off x="640080" y="3922776"/>
            <a:ext cx="10908792" cy="1069848"/>
          </a:xfrm>
        </p:spPr>
        <p:txBody>
          <a:bodyPr anchor="ctr">
            <a:normAutofit/>
          </a:bodyPr>
          <a:lstStyle/>
          <a:p>
            <a:pPr algn="ctr"/>
            <a:r>
              <a:rPr lang="en-GB" sz="6000" dirty="0"/>
              <a:t>Time capsule</a:t>
            </a:r>
          </a:p>
        </p:txBody>
      </p:sp>
      <p:sp>
        <p:nvSpPr>
          <p:cNvPr id="3" name="Subtitle 2">
            <a:extLst>
              <a:ext uri="{FF2B5EF4-FFF2-40B4-BE49-F238E27FC236}">
                <a16:creationId xmlns:a16="http://schemas.microsoft.com/office/drawing/2014/main" id="{5107726E-2302-4944-AF08-30C544A16097}"/>
              </a:ext>
            </a:extLst>
          </p:cNvPr>
          <p:cNvSpPr>
            <a:spLocks noGrp="1"/>
          </p:cNvSpPr>
          <p:nvPr>
            <p:ph type="subTitle" idx="1"/>
          </p:nvPr>
        </p:nvSpPr>
        <p:spPr>
          <a:xfrm>
            <a:off x="640080" y="4907666"/>
            <a:ext cx="10908792" cy="1724628"/>
          </a:xfrm>
        </p:spPr>
        <p:style>
          <a:lnRef idx="3">
            <a:schemeClr val="lt1"/>
          </a:lnRef>
          <a:fillRef idx="1">
            <a:schemeClr val="accent6"/>
          </a:fillRef>
          <a:effectRef idx="1">
            <a:schemeClr val="accent6"/>
          </a:effectRef>
          <a:fontRef idx="minor">
            <a:schemeClr val="lt1"/>
          </a:fontRef>
        </p:style>
        <p:txBody>
          <a:bodyPr anchor="ctr">
            <a:normAutofit lnSpcReduction="10000"/>
          </a:bodyPr>
          <a:lstStyle/>
          <a:p>
            <a:pPr algn="ctr">
              <a:lnSpc>
                <a:spcPct val="100000"/>
              </a:lnSpc>
            </a:pPr>
            <a:r>
              <a:rPr lang="en-GB" b="1" dirty="0">
                <a:latin typeface="Ink Free" panose="03080402000500000000" pitchFamily="66" charset="0"/>
                <a:cs typeface="Cavolini" panose="020B0502040204020203" pitchFamily="66" charset="0"/>
              </a:rPr>
              <a:t>We are currently living our lives like we never have before, and hopefully never will again. In the future, children in schools will be learning about social distancing, lockdown and the coronavirus in their history classes.</a:t>
            </a:r>
            <a:endParaRPr lang="en-GB" dirty="0"/>
          </a:p>
        </p:txBody>
      </p:sp>
      <p:pic>
        <p:nvPicPr>
          <p:cNvPr id="4" name="Picture 3">
            <a:extLst>
              <a:ext uri="{FF2B5EF4-FFF2-40B4-BE49-F238E27FC236}">
                <a16:creationId xmlns:a16="http://schemas.microsoft.com/office/drawing/2014/main" id="{946B9E7C-9F08-453B-AE64-CCF4DF3E759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7769" b="20466"/>
          <a:stretch/>
        </p:blipFill>
        <p:spPr>
          <a:xfrm>
            <a:off x="-3027" y="81033"/>
            <a:ext cx="12191979" cy="3841743"/>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p:spPr>
      </p:pic>
    </p:spTree>
    <p:extLst>
      <p:ext uri="{BB962C8B-B14F-4D97-AF65-F5344CB8AC3E}">
        <p14:creationId xmlns:p14="http://schemas.microsoft.com/office/powerpoint/2010/main" val="1407755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Geography Task 2: </a:t>
            </a:r>
            <a:br>
              <a:rPr lang="en-US" dirty="0"/>
            </a:br>
            <a:r>
              <a:rPr lang="en-US" dirty="0"/>
              <a:t>What’s going on in the local area?</a:t>
            </a:r>
          </a:p>
        </p:txBody>
      </p:sp>
      <p:sp>
        <p:nvSpPr>
          <p:cNvPr id="3" name="Content Placeholder 2"/>
          <p:cNvSpPr>
            <a:spLocks noGrp="1"/>
          </p:cNvSpPr>
          <p:nvPr>
            <p:ph idx="1"/>
          </p:nvPr>
        </p:nvSpPr>
        <p:spPr>
          <a:xfrm>
            <a:off x="497711" y="1827780"/>
            <a:ext cx="10856089" cy="1173130"/>
          </a:xfrm>
        </p:spPr>
        <p:txBody>
          <a:bodyPr>
            <a:noAutofit/>
          </a:bodyPr>
          <a:lstStyle/>
          <a:p>
            <a:pPr>
              <a:buNone/>
            </a:pPr>
            <a:r>
              <a:rPr lang="en-US" dirty="0"/>
              <a:t>Now let’s have a look at how different our environment around us looks, when we leave the house for essentials or daily exercise.</a:t>
            </a:r>
          </a:p>
        </p:txBody>
      </p:sp>
      <p:sp>
        <p:nvSpPr>
          <p:cNvPr id="5" name="TextBox 4"/>
          <p:cNvSpPr txBox="1"/>
          <p:nvPr/>
        </p:nvSpPr>
        <p:spPr>
          <a:xfrm>
            <a:off x="0" y="2483794"/>
            <a:ext cx="12192000" cy="4278094"/>
          </a:xfrm>
          <a:prstGeom prst="rect">
            <a:avLst/>
          </a:prstGeom>
          <a:solidFill>
            <a:srgbClr val="CCFFCC"/>
          </a:solidFill>
          <a:ln w="57150">
            <a:solidFill>
              <a:schemeClr val="accent6">
                <a:lumMod val="60000"/>
                <a:lumOff val="40000"/>
              </a:schemeClr>
            </a:solidFill>
          </a:ln>
        </p:spPr>
        <p:txBody>
          <a:bodyPr wrap="square" rtlCol="0">
            <a:spAutoFit/>
          </a:bodyPr>
          <a:lstStyle/>
          <a:p>
            <a:pPr algn="ctr"/>
            <a:r>
              <a:rPr lang="en-US" sz="2800" b="1" u="sng" dirty="0">
                <a:solidFill>
                  <a:schemeClr val="tx2"/>
                </a:solidFill>
              </a:rPr>
              <a:t>Task 2:  What’s going on in the local area?</a:t>
            </a:r>
            <a:endParaRPr lang="en-US" sz="2800" dirty="0">
              <a:solidFill>
                <a:schemeClr val="tx2"/>
              </a:solidFill>
            </a:endParaRPr>
          </a:p>
          <a:p>
            <a:r>
              <a:rPr lang="en-US" sz="2800" b="1" i="1" dirty="0">
                <a:solidFill>
                  <a:schemeClr val="tx2"/>
                </a:solidFill>
              </a:rPr>
              <a:t>Can you think of a place that you have been to during lockdown, that looks very different now?  </a:t>
            </a:r>
          </a:p>
          <a:p>
            <a:r>
              <a:rPr lang="en-US" sz="2800" b="1" i="1" dirty="0">
                <a:solidFill>
                  <a:schemeClr val="tx2"/>
                </a:solidFill>
              </a:rPr>
              <a:t>(This could be a place you go for a walk in the countryside that is now busier with walkers and runners, or a supermarket with one-way systems, or houses with rainbows in windows)</a:t>
            </a:r>
          </a:p>
          <a:p>
            <a:endParaRPr lang="en-US" sz="2800" b="1" i="1" dirty="0">
              <a:solidFill>
                <a:schemeClr val="tx2"/>
              </a:solidFill>
            </a:endParaRPr>
          </a:p>
          <a:p>
            <a:r>
              <a:rPr lang="en-US" sz="2800" b="1" i="1" dirty="0">
                <a:solidFill>
                  <a:schemeClr val="tx2"/>
                </a:solidFill>
              </a:rPr>
              <a:t>Next time you go there try to …</a:t>
            </a:r>
          </a:p>
          <a:p>
            <a:pPr marL="457200" indent="-457200">
              <a:buAutoNum type="alphaLcParenR"/>
            </a:pPr>
            <a:r>
              <a:rPr lang="en-US" sz="2800" b="1" i="1" dirty="0">
                <a:solidFill>
                  <a:schemeClr val="tx2"/>
                </a:solidFill>
              </a:rPr>
              <a:t>Take photographs to show future pupils how the local area looks very different </a:t>
            </a:r>
          </a:p>
          <a:p>
            <a:pPr marL="457200" indent="-457200">
              <a:buAutoNum type="alphaLcParenR"/>
            </a:pPr>
            <a:r>
              <a:rPr lang="en-US" sz="2800" b="1" i="1" dirty="0">
                <a:solidFill>
                  <a:schemeClr val="tx2"/>
                </a:solidFill>
              </a:rPr>
              <a:t>Collect rocks from your walk to paint (e.g. rainbows, thank the NHS)</a:t>
            </a:r>
          </a:p>
          <a:p>
            <a:r>
              <a:rPr lang="en-US" sz="2800" b="1" i="1" dirty="0">
                <a:solidFill>
                  <a:schemeClr val="tx2"/>
                </a:solidFill>
              </a:rPr>
              <a:t>….we can bury these in our time capsule!</a:t>
            </a:r>
          </a:p>
          <a:p>
            <a:endParaRPr lang="en-US" sz="2000" dirty="0">
              <a:solidFill>
                <a:schemeClr val="tx2"/>
              </a:solidFill>
            </a:endParaRPr>
          </a:p>
        </p:txBody>
      </p:sp>
      <p:pic>
        <p:nvPicPr>
          <p:cNvPr id="9" name="Picture 8">
            <a:extLst>
              <a:ext uri="{FF2B5EF4-FFF2-40B4-BE49-F238E27FC236}">
                <a16:creationId xmlns:a16="http://schemas.microsoft.com/office/drawing/2014/main" id="{99C10166-CB5C-4B30-9031-AE7C176E792E}"/>
              </a:ext>
            </a:extLst>
          </p:cNvPr>
          <p:cNvPicPr>
            <a:picLocks noChangeAspect="1"/>
          </p:cNvPicPr>
          <p:nvPr/>
        </p:nvPicPr>
        <p:blipFill>
          <a:blip r:embed="rId2"/>
          <a:stretch>
            <a:fillRect/>
          </a:stretch>
        </p:blipFill>
        <p:spPr>
          <a:xfrm>
            <a:off x="9391907" y="4757195"/>
            <a:ext cx="2540470" cy="1834587"/>
          </a:xfrm>
          <a:prstGeom prst="rect">
            <a:avLst/>
          </a:prstGeom>
        </p:spPr>
      </p:pic>
    </p:spTree>
    <p:extLst>
      <p:ext uri="{BB962C8B-B14F-4D97-AF65-F5344CB8AC3E}">
        <p14:creationId xmlns:p14="http://schemas.microsoft.com/office/powerpoint/2010/main" val="2499405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2A5EA-D28C-4AFE-AD93-8984B5C14AB1}"/>
              </a:ext>
            </a:extLst>
          </p:cNvPr>
          <p:cNvSpPr>
            <a:spLocks noGrp="1"/>
          </p:cNvSpPr>
          <p:nvPr>
            <p:ph type="title"/>
          </p:nvPr>
        </p:nvSpPr>
        <p:spPr>
          <a:xfrm>
            <a:off x="640080" y="325369"/>
            <a:ext cx="4368602" cy="1956841"/>
          </a:xfrm>
        </p:spPr>
        <p:txBody>
          <a:bodyPr anchor="b">
            <a:normAutofit/>
          </a:bodyPr>
          <a:lstStyle/>
          <a:p>
            <a:r>
              <a:rPr lang="en-GB" sz="6600"/>
              <a:t>History</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3B553"/>
          </a:solidFill>
          <a:ln w="38100" cap="rnd">
            <a:solidFill>
              <a:srgbClr val="F3B55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805FFA-0C16-4106-AFEE-994291B43F2E}"/>
              </a:ext>
            </a:extLst>
          </p:cNvPr>
          <p:cNvSpPr>
            <a:spLocks noGrp="1"/>
          </p:cNvSpPr>
          <p:nvPr>
            <p:ph idx="1"/>
          </p:nvPr>
        </p:nvSpPr>
        <p:spPr>
          <a:xfrm>
            <a:off x="515068" y="2872899"/>
            <a:ext cx="4368602" cy="3454170"/>
          </a:xfrm>
        </p:spPr>
        <p:txBody>
          <a:bodyPr>
            <a:normAutofit fontScale="92500"/>
          </a:bodyPr>
          <a:lstStyle/>
          <a:p>
            <a:pPr marL="0" indent="0">
              <a:buNone/>
            </a:pPr>
            <a:r>
              <a:rPr lang="en-GB" sz="3600" b="1" dirty="0"/>
              <a:t>In History we learn about people, events and society from the past, from ancients through to the 20</a:t>
            </a:r>
            <a:r>
              <a:rPr lang="en-GB" sz="3600" b="1" baseline="30000" dirty="0"/>
              <a:t>th</a:t>
            </a:r>
            <a:r>
              <a:rPr lang="en-GB" sz="3600" b="1" dirty="0"/>
              <a:t> century. By examining the past we can understand our own community, country and the wider world a little better.</a:t>
            </a:r>
          </a:p>
        </p:txBody>
      </p:sp>
      <p:pic>
        <p:nvPicPr>
          <p:cNvPr id="7" name="Picture 6">
            <a:extLst>
              <a:ext uri="{FF2B5EF4-FFF2-40B4-BE49-F238E27FC236}">
                <a16:creationId xmlns:a16="http://schemas.microsoft.com/office/drawing/2014/main" id="{685583BF-57AC-4D9A-BA53-173928F693F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956" r="662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8512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A3629-5F43-41B4-9F9C-48412A9F6001}"/>
              </a:ext>
            </a:extLst>
          </p:cNvPr>
          <p:cNvSpPr>
            <a:spLocks noGrp="1"/>
          </p:cNvSpPr>
          <p:nvPr>
            <p:ph type="title"/>
          </p:nvPr>
        </p:nvSpPr>
        <p:spPr>
          <a:xfrm>
            <a:off x="576072" y="238539"/>
            <a:ext cx="11018520" cy="1434415"/>
          </a:xfrm>
        </p:spPr>
        <p:txBody>
          <a:bodyPr anchor="b">
            <a:normAutofit/>
          </a:bodyPr>
          <a:lstStyle/>
          <a:p>
            <a:r>
              <a:rPr lang="en-GB" sz="7200"/>
              <a:t>History Task 1: People</a:t>
            </a:r>
          </a:p>
        </p:txBody>
      </p:sp>
      <p:sp>
        <p:nvSpPr>
          <p:cNvPr id="2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E99E26"/>
          </a:solidFill>
          <a:ln w="38100" cap="rnd">
            <a:solidFill>
              <a:srgbClr val="E99E2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7C7D7B-4E1D-4D47-AA80-E48747F2ECB1}"/>
              </a:ext>
            </a:extLst>
          </p:cNvPr>
          <p:cNvSpPr>
            <a:spLocks noGrp="1"/>
          </p:cNvSpPr>
          <p:nvPr>
            <p:ph idx="1"/>
          </p:nvPr>
        </p:nvSpPr>
        <p:spPr>
          <a:xfrm>
            <a:off x="572493" y="2071316"/>
            <a:ext cx="6713552" cy="4119172"/>
          </a:xfrm>
        </p:spPr>
        <p:style>
          <a:lnRef idx="0">
            <a:schemeClr val="accent5"/>
          </a:lnRef>
          <a:fillRef idx="3">
            <a:schemeClr val="accent5"/>
          </a:fillRef>
          <a:effectRef idx="3">
            <a:schemeClr val="accent5"/>
          </a:effectRef>
          <a:fontRef idx="minor">
            <a:schemeClr val="lt1"/>
          </a:fontRef>
        </p:style>
        <p:txBody>
          <a:bodyPr anchor="t">
            <a:normAutofit/>
          </a:bodyPr>
          <a:lstStyle/>
          <a:p>
            <a:pPr marL="0" indent="0">
              <a:buNone/>
            </a:pPr>
            <a:r>
              <a:rPr lang="en-GB" sz="2600" b="1" dirty="0"/>
              <a:t>During lockdown, try to gather together pieces of evidence which will allow people in the future to understand what lockdown was like for families in Scotland.</a:t>
            </a:r>
          </a:p>
          <a:p>
            <a:pPr marL="0" indent="0">
              <a:buNone/>
            </a:pPr>
            <a:r>
              <a:rPr lang="en-GB" sz="2600" b="1" dirty="0"/>
              <a:t>Possible sources of evidence could include:</a:t>
            </a:r>
          </a:p>
          <a:p>
            <a:r>
              <a:rPr lang="en-GB" sz="2600" b="1" dirty="0"/>
              <a:t>Written evidence- diaries, newspapers, articles, letters and receipts</a:t>
            </a:r>
          </a:p>
          <a:p>
            <a:r>
              <a:rPr lang="en-GB" sz="2600" b="1" dirty="0"/>
              <a:t>Visual evidence- pictures and photographs</a:t>
            </a:r>
          </a:p>
          <a:p>
            <a:r>
              <a:rPr lang="en-GB" sz="2600" b="1" dirty="0"/>
              <a:t>Oral evidence- interviews with family</a:t>
            </a:r>
          </a:p>
          <a:p>
            <a:r>
              <a:rPr lang="en-GB" sz="2600" b="1" dirty="0"/>
              <a:t>Artefacts (objects)- face masks, hand gel</a:t>
            </a:r>
          </a:p>
        </p:txBody>
      </p:sp>
      <p:pic>
        <p:nvPicPr>
          <p:cNvPr id="5" name="Picture 4">
            <a:extLst>
              <a:ext uri="{FF2B5EF4-FFF2-40B4-BE49-F238E27FC236}">
                <a16:creationId xmlns:a16="http://schemas.microsoft.com/office/drawing/2014/main" id="{7963BA87-09EB-4255-8E93-D1DCD988A29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133" r="17510" b="-1"/>
          <a:stretch/>
        </p:blipFill>
        <p:spPr>
          <a:xfrm>
            <a:off x="7675658" y="2093976"/>
            <a:ext cx="3941064" cy="4096512"/>
          </a:xfrm>
          <a:prstGeom prst="rect">
            <a:avLst/>
          </a:prstGeom>
        </p:spPr>
      </p:pic>
    </p:spTree>
    <p:extLst>
      <p:ext uri="{BB962C8B-B14F-4D97-AF65-F5344CB8AC3E}">
        <p14:creationId xmlns:p14="http://schemas.microsoft.com/office/powerpoint/2010/main" val="332457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EE27-8AE3-48DE-98C0-20E71EF99FC8}"/>
              </a:ext>
            </a:extLst>
          </p:cNvPr>
          <p:cNvSpPr>
            <a:spLocks noGrp="1"/>
          </p:cNvSpPr>
          <p:nvPr>
            <p:ph type="title"/>
          </p:nvPr>
        </p:nvSpPr>
        <p:spPr/>
        <p:txBody>
          <a:bodyPr/>
          <a:lstStyle/>
          <a:p>
            <a:r>
              <a:rPr lang="en-GB" dirty="0"/>
              <a:t>History task 2: Past events</a:t>
            </a:r>
          </a:p>
        </p:txBody>
      </p:sp>
      <p:sp>
        <p:nvSpPr>
          <p:cNvPr id="3" name="Content Placeholder 2">
            <a:extLst>
              <a:ext uri="{FF2B5EF4-FFF2-40B4-BE49-F238E27FC236}">
                <a16:creationId xmlns:a16="http://schemas.microsoft.com/office/drawing/2014/main" id="{67ED4A7E-A343-4003-AF6D-AD5F34266849}"/>
              </a:ext>
            </a:extLst>
          </p:cNvPr>
          <p:cNvSpPr>
            <a:spLocks noGrp="1"/>
          </p:cNvSpPr>
          <p:nvPr>
            <p:ph idx="1"/>
          </p:nvPr>
        </p:nvSpPr>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n-GB" dirty="0"/>
              <a:t>One way of making sense of history is to make a timeline of key events. Try doing this for lockdown. A possible start is outlined below:</a:t>
            </a:r>
          </a:p>
          <a:p>
            <a:r>
              <a:rPr lang="en-GB" dirty="0"/>
              <a:t>December 2019 Covid-19 confirmed in Wuhan, China</a:t>
            </a:r>
          </a:p>
          <a:p>
            <a:r>
              <a:rPr lang="en-GB" dirty="0"/>
              <a:t>January 2020 First case of Covid-19 confirmed in the UK</a:t>
            </a:r>
          </a:p>
          <a:p>
            <a:r>
              <a:rPr lang="en-GB" dirty="0"/>
              <a:t>March 2020 First case of Covid-19 confirmed in Scotland</a:t>
            </a:r>
          </a:p>
          <a:p>
            <a:r>
              <a:rPr lang="en-GB" dirty="0"/>
              <a:t>March 2020 Prime Minister Boris Johnston announces UK wide lockdown</a:t>
            </a:r>
          </a:p>
          <a:p>
            <a:r>
              <a:rPr lang="en-GB" dirty="0"/>
              <a:t>April 2020 …</a:t>
            </a:r>
          </a:p>
        </p:txBody>
      </p:sp>
    </p:spTree>
    <p:extLst>
      <p:ext uri="{BB962C8B-B14F-4D97-AF65-F5344CB8AC3E}">
        <p14:creationId xmlns:p14="http://schemas.microsoft.com/office/powerpoint/2010/main" val="4102927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7207F-7B0B-4536-BC3B-034C3743BEFA}"/>
              </a:ext>
            </a:extLst>
          </p:cNvPr>
          <p:cNvSpPr>
            <a:spLocks noGrp="1"/>
          </p:cNvSpPr>
          <p:nvPr>
            <p:ph type="title"/>
          </p:nvPr>
        </p:nvSpPr>
        <p:spPr>
          <a:xfrm>
            <a:off x="640080" y="325369"/>
            <a:ext cx="4368602" cy="1956841"/>
          </a:xfrm>
        </p:spPr>
        <p:txBody>
          <a:bodyPr anchor="b">
            <a:normAutofit/>
          </a:bodyPr>
          <a:lstStyle/>
          <a:p>
            <a:pPr>
              <a:lnSpc>
                <a:spcPct val="90000"/>
              </a:lnSpc>
            </a:pPr>
            <a:r>
              <a:rPr lang="en-GB" sz="5600"/>
              <a:t>History Task 3: Society</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E9F27"/>
          </a:solidFill>
          <a:ln w="38100" cap="rnd">
            <a:solidFill>
              <a:srgbClr val="EE9F2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67C7B4-6D0F-4839-BC90-454B76E0F0AE}"/>
              </a:ext>
            </a:extLst>
          </p:cNvPr>
          <p:cNvSpPr>
            <a:spLocks noGrp="1"/>
          </p:cNvSpPr>
          <p:nvPr>
            <p:ph idx="1"/>
          </p:nvPr>
        </p:nvSpPr>
        <p:spPr>
          <a:xfrm>
            <a:off x="350874" y="2872899"/>
            <a:ext cx="4859079" cy="3785046"/>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lnSpc>
                <a:spcPct val="100000"/>
              </a:lnSpc>
              <a:buNone/>
            </a:pPr>
            <a:r>
              <a:rPr lang="en-GB" sz="2600" b="1" dirty="0"/>
              <a:t>Important events in history are often remembered and commemorated in the years which follow. We remember those who died in war every November, and this month we remember specifically the end of WWII in Europe 75 years ago. Think about how we should remember the events of 2020.</a:t>
            </a:r>
          </a:p>
          <a:p>
            <a:pPr>
              <a:lnSpc>
                <a:spcPct val="100000"/>
              </a:lnSpc>
            </a:pPr>
            <a:r>
              <a:rPr lang="en-GB" sz="2600" b="1" dirty="0"/>
              <a:t>Do you think there will be a day of remembrance?</a:t>
            </a:r>
          </a:p>
          <a:p>
            <a:pPr>
              <a:lnSpc>
                <a:spcPct val="100000"/>
              </a:lnSpc>
            </a:pPr>
            <a:r>
              <a:rPr lang="en-GB" sz="2600" b="1" dirty="0"/>
              <a:t>Should we create memorials for those who died?</a:t>
            </a:r>
          </a:p>
          <a:p>
            <a:pPr>
              <a:lnSpc>
                <a:spcPct val="100000"/>
              </a:lnSpc>
            </a:pPr>
            <a:r>
              <a:rPr lang="en-GB" sz="2600" b="1" dirty="0"/>
              <a:t>Is there something we could wear, as we do with poppies?</a:t>
            </a:r>
          </a:p>
          <a:p>
            <a:pPr marL="0" indent="0">
              <a:lnSpc>
                <a:spcPct val="100000"/>
              </a:lnSpc>
              <a:buNone/>
            </a:pPr>
            <a:r>
              <a:rPr lang="en-GB" sz="2600" b="1" dirty="0"/>
              <a:t>How do you think we should remember 2020?</a:t>
            </a:r>
            <a:endParaRPr lang="en-GB" sz="1800" b="1" dirty="0"/>
          </a:p>
        </p:txBody>
      </p:sp>
      <p:pic>
        <p:nvPicPr>
          <p:cNvPr id="5" name="Picture 4">
            <a:extLst>
              <a:ext uri="{FF2B5EF4-FFF2-40B4-BE49-F238E27FC236}">
                <a16:creationId xmlns:a16="http://schemas.microsoft.com/office/drawing/2014/main" id="{C1F94112-F38A-4B18-B540-54F29B19A4D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9080" r="450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2060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5"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DFEBBB-BEF3-495A-871D-7A37C8770BDF}"/>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6600"/>
              <a:t>Modern Studies</a:t>
            </a:r>
          </a:p>
        </p:txBody>
      </p:sp>
      <p:sp>
        <p:nvSpPr>
          <p:cNvPr id="3" name="Subtitle 2">
            <a:extLst>
              <a:ext uri="{FF2B5EF4-FFF2-40B4-BE49-F238E27FC236}">
                <a16:creationId xmlns:a16="http://schemas.microsoft.com/office/drawing/2014/main" id="{5107726E-2302-4944-AF08-30C544A16097}"/>
              </a:ext>
            </a:extLst>
          </p:cNvPr>
          <p:cNvSpPr>
            <a:spLocks noGrp="1"/>
          </p:cNvSpPr>
          <p:nvPr>
            <p:ph type="subTitle" idx="1"/>
          </p:nvPr>
        </p:nvSpPr>
        <p:spPr>
          <a:xfrm>
            <a:off x="838200" y="1929384"/>
            <a:ext cx="10515600" cy="4251960"/>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indent="-228600">
              <a:buFont typeface="Arial" panose="020B0604020202020204" pitchFamily="34" charset="0"/>
              <a:buChar char="•"/>
            </a:pPr>
            <a:r>
              <a:rPr lang="en-US" b="1">
                <a:solidFill>
                  <a:schemeClr val="tx1"/>
                </a:solidFill>
              </a:rPr>
              <a:t>In Modern Studies we learn about what is happening in the world right now. In history you learn about events that have happened in the past. In Modern Studies you learn about Modern Day events. The topics that you study can be split into three sections:</a:t>
            </a:r>
          </a:p>
          <a:p>
            <a:pPr indent="-228600">
              <a:buFont typeface="Arial" panose="020B0604020202020204" pitchFamily="34" charset="0"/>
              <a:buChar char="•"/>
            </a:pPr>
            <a:endParaRPr lang="en-US" b="1">
              <a:solidFill>
                <a:schemeClr val="tx1"/>
              </a:solidFill>
            </a:endParaRPr>
          </a:p>
          <a:p>
            <a:pPr indent="-228600">
              <a:buFont typeface="Arial" panose="020B0604020202020204" pitchFamily="34" charset="0"/>
              <a:buChar char="•"/>
            </a:pPr>
            <a:r>
              <a:rPr lang="en-US" b="1" u="sng">
                <a:solidFill>
                  <a:schemeClr val="tx1"/>
                </a:solidFill>
              </a:rPr>
              <a:t>1. Political Issues- </a:t>
            </a:r>
            <a:r>
              <a:rPr lang="en-US" b="1">
                <a:solidFill>
                  <a:schemeClr val="tx1"/>
                </a:solidFill>
              </a:rPr>
              <a:t>These effect the way that a country Is run.</a:t>
            </a:r>
          </a:p>
          <a:p>
            <a:pPr indent="-228600">
              <a:buFont typeface="Arial" panose="020B0604020202020204" pitchFamily="34" charset="0"/>
              <a:buChar char="•"/>
            </a:pPr>
            <a:r>
              <a:rPr lang="en-US" b="1" u="sng">
                <a:solidFill>
                  <a:schemeClr val="tx1"/>
                </a:solidFill>
              </a:rPr>
              <a:t>2. Economic Issues- </a:t>
            </a:r>
            <a:r>
              <a:rPr lang="en-US" b="1">
                <a:solidFill>
                  <a:schemeClr val="tx1"/>
                </a:solidFill>
              </a:rPr>
              <a:t>These effect how much money a country has. </a:t>
            </a:r>
          </a:p>
          <a:p>
            <a:pPr indent="-228600">
              <a:buFont typeface="Arial" panose="020B0604020202020204" pitchFamily="34" charset="0"/>
              <a:buChar char="•"/>
            </a:pPr>
            <a:r>
              <a:rPr lang="en-US" b="1" u="sng">
                <a:solidFill>
                  <a:schemeClr val="tx1"/>
                </a:solidFill>
              </a:rPr>
              <a:t>3. Social Issues- </a:t>
            </a:r>
            <a:r>
              <a:rPr lang="en-US" b="1">
                <a:solidFill>
                  <a:schemeClr val="tx1"/>
                </a:solidFill>
              </a:rPr>
              <a:t>These effect the quality and type of life that people have. </a:t>
            </a:r>
            <a:endParaRPr lang="en-US">
              <a:solidFill>
                <a:schemeClr val="tx1"/>
              </a:solidFill>
            </a:endParaRPr>
          </a:p>
        </p:txBody>
      </p:sp>
    </p:spTree>
    <p:extLst>
      <p:ext uri="{BB962C8B-B14F-4D97-AF65-F5344CB8AC3E}">
        <p14:creationId xmlns:p14="http://schemas.microsoft.com/office/powerpoint/2010/main" val="1407755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Modern Studies Task 1: Political Issues</a:t>
            </a:r>
          </a:p>
        </p:txBody>
      </p:sp>
      <p:sp>
        <p:nvSpPr>
          <p:cNvPr id="3" name="Content Placeholder 2"/>
          <p:cNvSpPr>
            <a:spLocks noGrp="1"/>
          </p:cNvSpPr>
          <p:nvPr>
            <p:ph idx="1"/>
          </p:nvPr>
        </p:nvSpPr>
        <p:spPr>
          <a:xfrm>
            <a:off x="745602" y="1813638"/>
            <a:ext cx="10979552" cy="1173130"/>
          </a:xfrm>
        </p:spPr>
        <p:txBody>
          <a:bodyPr>
            <a:normAutofit fontScale="92500"/>
          </a:bodyPr>
          <a:lstStyle/>
          <a:p>
            <a:pPr>
              <a:buNone/>
            </a:pPr>
            <a:r>
              <a:rPr lang="en-US" b="1" dirty="0"/>
              <a:t>  Every country in the world has a political leader. Some have a Prime Minster, others a President. In Scotland we have a First Minister, her name is Nicola Sturgeon. When the </a:t>
            </a:r>
            <a:r>
              <a:rPr lang="en-US" b="1" dirty="0" err="1"/>
              <a:t>Coronavirus</a:t>
            </a:r>
            <a:r>
              <a:rPr lang="en-US" b="1" dirty="0"/>
              <a:t> infected countries it was the political leaders choice how to respond. </a:t>
            </a:r>
          </a:p>
        </p:txBody>
      </p:sp>
      <p:pic>
        <p:nvPicPr>
          <p:cNvPr id="4" name="Picture 3"/>
          <p:cNvPicPr>
            <a:picLocks noChangeAspect="1"/>
          </p:cNvPicPr>
          <p:nvPr/>
        </p:nvPicPr>
        <p:blipFill>
          <a:blip r:embed="rId2"/>
          <a:stretch>
            <a:fillRect/>
          </a:stretch>
        </p:blipFill>
        <p:spPr>
          <a:xfrm>
            <a:off x="1140182" y="3666461"/>
            <a:ext cx="2251496" cy="2917364"/>
          </a:xfrm>
          <a:prstGeom prst="rect">
            <a:avLst/>
          </a:prstGeom>
        </p:spPr>
      </p:pic>
      <p:sp>
        <p:nvSpPr>
          <p:cNvPr id="5" name="TextBox 4"/>
          <p:cNvSpPr txBox="1"/>
          <p:nvPr/>
        </p:nvSpPr>
        <p:spPr>
          <a:xfrm>
            <a:off x="3463841" y="2787589"/>
            <a:ext cx="8728159" cy="3847207"/>
          </a:xfrm>
          <a:prstGeom prst="rect">
            <a:avLst/>
          </a:prstGeom>
          <a:solidFill>
            <a:srgbClr val="CCFFCC"/>
          </a:solidFill>
          <a:ln w="57150">
            <a:solidFill>
              <a:schemeClr val="accent6">
                <a:lumMod val="60000"/>
                <a:lumOff val="40000"/>
              </a:schemeClr>
            </a:solidFill>
          </a:ln>
        </p:spPr>
        <p:txBody>
          <a:bodyPr wrap="square" rtlCol="0">
            <a:spAutoFit/>
          </a:bodyPr>
          <a:lstStyle/>
          <a:p>
            <a:pPr algn="ctr"/>
            <a:r>
              <a:rPr lang="en-US" sz="2800" b="1" u="sng" dirty="0">
                <a:solidFill>
                  <a:schemeClr val="tx2"/>
                </a:solidFill>
              </a:rPr>
              <a:t>Task 1: Scotland’s Political Response to the Virus</a:t>
            </a:r>
            <a:endParaRPr lang="en-US" sz="2400" dirty="0">
              <a:solidFill>
                <a:schemeClr val="tx2"/>
              </a:solidFill>
            </a:endParaRPr>
          </a:p>
          <a:p>
            <a:r>
              <a:rPr lang="en-US" sz="2400" b="1" i="1" dirty="0">
                <a:solidFill>
                  <a:schemeClr val="tx2"/>
                </a:solidFill>
              </a:rPr>
              <a:t>It would be very interesting for future pupils to know how Nicola Sturgeon responded to the </a:t>
            </a:r>
            <a:r>
              <a:rPr lang="en-US" sz="2400" b="1" i="1" dirty="0" err="1">
                <a:solidFill>
                  <a:schemeClr val="tx2"/>
                </a:solidFill>
              </a:rPr>
              <a:t>Coronavirus</a:t>
            </a:r>
            <a:r>
              <a:rPr lang="en-US" sz="2400" b="1" i="1" dirty="0">
                <a:solidFill>
                  <a:schemeClr val="tx2"/>
                </a:solidFill>
              </a:rPr>
              <a:t>. You could create a diary entry about Scotland’s political response to the virus by including answers to the questions below. (You can use the internet to research the questions)</a:t>
            </a:r>
          </a:p>
          <a:p>
            <a:endParaRPr lang="en-US" sz="2400" dirty="0">
              <a:solidFill>
                <a:schemeClr val="tx2"/>
              </a:solidFill>
            </a:endParaRPr>
          </a:p>
          <a:p>
            <a:r>
              <a:rPr lang="en-US" sz="2400" b="1" dirty="0">
                <a:solidFill>
                  <a:schemeClr val="tx2"/>
                </a:solidFill>
              </a:rPr>
              <a:t>1. Why did Nicola Sturgeon decide to close Scottish Schools?</a:t>
            </a:r>
          </a:p>
          <a:p>
            <a:r>
              <a:rPr lang="en-US" sz="2400" b="1" dirty="0">
                <a:solidFill>
                  <a:schemeClr val="tx2"/>
                </a:solidFill>
              </a:rPr>
              <a:t>2. On what date did she make this decision?</a:t>
            </a:r>
          </a:p>
          <a:p>
            <a:r>
              <a:rPr lang="en-US" sz="2400" b="1" dirty="0">
                <a:solidFill>
                  <a:schemeClr val="tx2"/>
                </a:solidFill>
              </a:rPr>
              <a:t>3. Some of you might have older brothers and sisters, do you know what happened to their exams this year?</a:t>
            </a:r>
          </a:p>
          <a:p>
            <a:r>
              <a:rPr lang="en-US" sz="2400" b="1" dirty="0">
                <a:solidFill>
                  <a:schemeClr val="tx2"/>
                </a:solidFill>
              </a:rPr>
              <a:t>4. Do you think that this was a good decision by Nicola Sturgeon to close the schools, can you explain why? </a:t>
            </a:r>
          </a:p>
          <a:p>
            <a:r>
              <a:rPr lang="en-US" sz="2400" b="1" dirty="0">
                <a:solidFill>
                  <a:schemeClr val="tx2"/>
                </a:solidFill>
              </a:rPr>
              <a:t>5. If you could ask Nicola Sturgeon one question, what would it be?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Modern Studies Task 2: Economic Issues</a:t>
            </a:r>
          </a:p>
        </p:txBody>
      </p:sp>
      <p:sp>
        <p:nvSpPr>
          <p:cNvPr id="3" name="Content Placeholder 2"/>
          <p:cNvSpPr>
            <a:spLocks noGrp="1"/>
          </p:cNvSpPr>
          <p:nvPr>
            <p:ph idx="1"/>
          </p:nvPr>
        </p:nvSpPr>
        <p:spPr>
          <a:xfrm>
            <a:off x="838200" y="1929384"/>
            <a:ext cx="10515600" cy="1533888"/>
          </a:xfrm>
        </p:spPr>
        <p:txBody>
          <a:bodyPr>
            <a:normAutofit/>
          </a:bodyPr>
          <a:lstStyle/>
          <a:p>
            <a:pPr>
              <a:buNone/>
            </a:pPr>
            <a:r>
              <a:rPr lang="en-US" b="1" dirty="0"/>
              <a:t>Economic issues are all about how much money different countries in the world have. They explain why some countries are very rich and why other countries are very poor. When the virus infected countries it has started to have a negative impact on many countries' economies.</a:t>
            </a:r>
          </a:p>
          <a:p>
            <a:pPr>
              <a:buNone/>
            </a:pP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63" y="3640425"/>
            <a:ext cx="4817997" cy="23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43175" y="3239233"/>
            <a:ext cx="6548825" cy="3477875"/>
          </a:xfrm>
          <a:prstGeom prst="rect">
            <a:avLst/>
          </a:prstGeom>
          <a:solidFill>
            <a:srgbClr val="CCFFCC"/>
          </a:solidFill>
          <a:ln w="57150">
            <a:solidFill>
              <a:schemeClr val="accent6">
                <a:lumMod val="60000"/>
                <a:lumOff val="40000"/>
              </a:schemeClr>
            </a:solidFill>
          </a:ln>
        </p:spPr>
        <p:txBody>
          <a:bodyPr wrap="square" rtlCol="0">
            <a:spAutoFit/>
          </a:bodyPr>
          <a:lstStyle/>
          <a:p>
            <a:pPr algn="ctr"/>
            <a:r>
              <a:rPr lang="en-US" sz="2400" b="1" u="sng" dirty="0">
                <a:solidFill>
                  <a:schemeClr val="tx2"/>
                </a:solidFill>
              </a:rPr>
              <a:t>Task 2: The Economic Impact of </a:t>
            </a:r>
            <a:r>
              <a:rPr lang="en-US" sz="2400" b="1" u="sng" dirty="0" err="1">
                <a:solidFill>
                  <a:schemeClr val="tx2"/>
                </a:solidFill>
              </a:rPr>
              <a:t>Coronavirus</a:t>
            </a:r>
            <a:r>
              <a:rPr lang="en-US" sz="2400" b="1" u="sng" dirty="0">
                <a:solidFill>
                  <a:schemeClr val="tx2"/>
                </a:solidFill>
              </a:rPr>
              <a:t> on Scotland</a:t>
            </a:r>
          </a:p>
          <a:p>
            <a:pPr algn="ctr"/>
            <a:r>
              <a:rPr lang="en-US" sz="2800" b="1" dirty="0">
                <a:solidFill>
                  <a:schemeClr val="tx2"/>
                </a:solidFill>
              </a:rPr>
              <a:t>Imagine that you were a business owner. Perhaps of a coffee shop or a sweet shop.</a:t>
            </a:r>
          </a:p>
          <a:p>
            <a:pPr algn="ctr"/>
            <a:endParaRPr lang="en-US" sz="2800" b="1" dirty="0">
              <a:solidFill>
                <a:schemeClr val="tx2"/>
              </a:solidFill>
            </a:endParaRPr>
          </a:p>
          <a:p>
            <a:pPr marL="457200" indent="-457200">
              <a:buAutoNum type="arabicPeriod"/>
            </a:pPr>
            <a:r>
              <a:rPr lang="en-US" sz="2800" b="1" dirty="0">
                <a:solidFill>
                  <a:schemeClr val="tx2"/>
                </a:solidFill>
              </a:rPr>
              <a:t>In what way do you think that Coronavirus would impact how much money that your business was making and your employees?</a:t>
            </a:r>
          </a:p>
          <a:p>
            <a:pPr marL="457200" indent="-457200">
              <a:buAutoNum type="arabicPeriod"/>
            </a:pPr>
            <a:r>
              <a:rPr lang="en-US" sz="2800" b="1" dirty="0">
                <a:solidFill>
                  <a:schemeClr val="tx2"/>
                </a:solidFill>
              </a:rPr>
              <a:t>Is there any ways that your business could continue to make money that is within the </a:t>
            </a:r>
            <a:r>
              <a:rPr lang="en-US" sz="2800" b="1" dirty="0" err="1">
                <a:solidFill>
                  <a:schemeClr val="tx2"/>
                </a:solidFill>
              </a:rPr>
              <a:t>Coronavirus</a:t>
            </a:r>
            <a:r>
              <a:rPr lang="en-US" sz="2800" b="1" dirty="0">
                <a:solidFill>
                  <a:schemeClr val="tx2"/>
                </a:solidFill>
              </a:rPr>
              <a:t> guidelines (e.g. Deliveries).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Studies Task 3: Social Issues</a:t>
            </a:r>
          </a:p>
        </p:txBody>
      </p:sp>
      <p:sp>
        <p:nvSpPr>
          <p:cNvPr id="3" name="Content Placeholder 2"/>
          <p:cNvSpPr>
            <a:spLocks noGrp="1"/>
          </p:cNvSpPr>
          <p:nvPr>
            <p:ph idx="1"/>
          </p:nvPr>
        </p:nvSpPr>
        <p:spPr>
          <a:xfrm>
            <a:off x="838200" y="1929384"/>
            <a:ext cx="10515600" cy="1245282"/>
          </a:xfrm>
        </p:spPr>
        <p:txBody>
          <a:bodyPr>
            <a:normAutofit fontScale="92500" lnSpcReduction="20000"/>
          </a:bodyPr>
          <a:lstStyle/>
          <a:p>
            <a:pPr>
              <a:buNone/>
            </a:pPr>
            <a:r>
              <a:rPr lang="en-US" b="1" dirty="0"/>
              <a:t>Every person is impacted by their surroundings. This could be the area that they live (countryside or city), who they live with (parents, grandparents, </a:t>
            </a:r>
            <a:r>
              <a:rPr lang="en-US" b="1" dirty="0" err="1"/>
              <a:t>carer’s</a:t>
            </a:r>
            <a:r>
              <a:rPr lang="en-US" b="1" dirty="0"/>
              <a:t> etc), how much income their family have, the crime rates in their local area or even the people that they socialize with</a:t>
            </a:r>
            <a:r>
              <a:rPr lang="en-US" sz="2400" b="1" dirty="0"/>
              <a:t>.  </a:t>
            </a:r>
          </a:p>
        </p:txBody>
      </p:sp>
      <p:sp>
        <p:nvSpPr>
          <p:cNvPr id="4" name="TextBox 3"/>
          <p:cNvSpPr txBox="1"/>
          <p:nvPr/>
        </p:nvSpPr>
        <p:spPr>
          <a:xfrm>
            <a:off x="4936907" y="2869150"/>
            <a:ext cx="7039536" cy="3970318"/>
          </a:xfrm>
          <a:prstGeom prst="rect">
            <a:avLst/>
          </a:prstGeom>
          <a:solidFill>
            <a:srgbClr val="CCFFCC"/>
          </a:solidFill>
          <a:ln w="57150">
            <a:solidFill>
              <a:schemeClr val="accent6">
                <a:lumMod val="60000"/>
                <a:lumOff val="40000"/>
              </a:schemeClr>
            </a:solidFill>
          </a:ln>
        </p:spPr>
        <p:txBody>
          <a:bodyPr wrap="square" rtlCol="0">
            <a:spAutoFit/>
          </a:bodyPr>
          <a:lstStyle/>
          <a:p>
            <a:pPr algn="ctr"/>
            <a:r>
              <a:rPr lang="en-US" sz="2400" b="1" u="sng" dirty="0">
                <a:solidFill>
                  <a:schemeClr val="tx2"/>
                </a:solidFill>
              </a:rPr>
              <a:t>Task 2: The Social Impact of </a:t>
            </a:r>
            <a:r>
              <a:rPr lang="en-US" sz="2400" b="1" u="sng" dirty="0" err="1">
                <a:solidFill>
                  <a:schemeClr val="tx2"/>
                </a:solidFill>
              </a:rPr>
              <a:t>Coronavirus</a:t>
            </a:r>
            <a:r>
              <a:rPr lang="en-US" sz="2400" b="1" u="sng" dirty="0">
                <a:solidFill>
                  <a:schemeClr val="tx2"/>
                </a:solidFill>
              </a:rPr>
              <a:t> on Scotland</a:t>
            </a:r>
          </a:p>
          <a:p>
            <a:pPr algn="ctr"/>
            <a:endParaRPr lang="en-US" sz="2800" b="1" dirty="0">
              <a:solidFill>
                <a:schemeClr val="tx2"/>
              </a:solidFill>
            </a:endParaRPr>
          </a:p>
          <a:p>
            <a:pPr algn="ctr"/>
            <a:r>
              <a:rPr lang="en-US" sz="2800" b="1" dirty="0">
                <a:solidFill>
                  <a:schemeClr val="tx2"/>
                </a:solidFill>
              </a:rPr>
              <a:t>The Virus has changed the way that we live our lives on a daily basis. It would be very interesting for future pupils to find out about this. </a:t>
            </a:r>
          </a:p>
          <a:p>
            <a:pPr marL="457200" indent="-457200">
              <a:buAutoNum type="arabicPeriod"/>
            </a:pPr>
            <a:r>
              <a:rPr lang="en-US" sz="2400" b="1" dirty="0">
                <a:solidFill>
                  <a:schemeClr val="tx2"/>
                </a:solidFill>
              </a:rPr>
              <a:t>Do you think that it would be best to live in a city or a countryside at this time, give reasons for your choice.</a:t>
            </a:r>
          </a:p>
          <a:p>
            <a:pPr marL="457200" indent="-457200">
              <a:buAutoNum type="arabicPeriod"/>
            </a:pPr>
            <a:r>
              <a:rPr lang="en-US" sz="2400" b="1" dirty="0">
                <a:solidFill>
                  <a:schemeClr val="tx2"/>
                </a:solidFill>
              </a:rPr>
              <a:t>In what ways can you still continue to socialize with people without seeing them in person?</a:t>
            </a:r>
          </a:p>
          <a:p>
            <a:pPr marL="457200" indent="-457200">
              <a:buAutoNum type="arabicPeriod"/>
            </a:pPr>
            <a:r>
              <a:rPr lang="en-US" sz="2400" b="1" dirty="0">
                <a:solidFill>
                  <a:schemeClr val="tx2"/>
                </a:solidFill>
              </a:rPr>
              <a:t>Do you think crime rates have increased or decreased, explain why? Have some types of crime become more common?</a:t>
            </a:r>
          </a:p>
        </p:txBody>
      </p:sp>
      <p:pic>
        <p:nvPicPr>
          <p:cNvPr id="5" name="Picture 4"/>
          <p:cNvPicPr>
            <a:picLocks noChangeAspect="1"/>
          </p:cNvPicPr>
          <p:nvPr/>
        </p:nvPicPr>
        <p:blipFill>
          <a:blip r:embed="rId2"/>
          <a:stretch>
            <a:fillRect/>
          </a:stretch>
        </p:blipFill>
        <p:spPr>
          <a:xfrm>
            <a:off x="215557" y="3579609"/>
            <a:ext cx="4600285" cy="276972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DFEBBB-BEF3-495A-871D-7A37C8770BDF}"/>
              </a:ext>
            </a:extLst>
          </p:cNvPr>
          <p:cNvSpPr>
            <a:spLocks noGrp="1"/>
          </p:cNvSpPr>
          <p:nvPr>
            <p:ph type="ctrTitle"/>
          </p:nvPr>
        </p:nvSpPr>
        <p:spPr>
          <a:xfrm>
            <a:off x="640080" y="4553712"/>
            <a:ext cx="10908792" cy="1069848"/>
          </a:xfrm>
        </p:spPr>
        <p:txBody>
          <a:bodyPr vert="horz" lIns="91440" tIns="45720" rIns="91440" bIns="45720" rtlCol="0" anchor="ctr">
            <a:normAutofit/>
          </a:bodyPr>
          <a:lstStyle/>
          <a:p>
            <a:pPr algn="ctr"/>
            <a:r>
              <a:rPr lang="en-US" sz="6000"/>
              <a:t>RMPS</a:t>
            </a:r>
          </a:p>
        </p:txBody>
      </p:sp>
      <p:sp>
        <p:nvSpPr>
          <p:cNvPr id="3" name="Subtitle 2">
            <a:extLst>
              <a:ext uri="{FF2B5EF4-FFF2-40B4-BE49-F238E27FC236}">
                <a16:creationId xmlns:a16="http://schemas.microsoft.com/office/drawing/2014/main" id="{5107726E-2302-4944-AF08-30C544A16097}"/>
              </a:ext>
            </a:extLst>
          </p:cNvPr>
          <p:cNvSpPr>
            <a:spLocks noGrp="1"/>
          </p:cNvSpPr>
          <p:nvPr>
            <p:ph type="subTitle" idx="1"/>
          </p:nvPr>
        </p:nvSpPr>
        <p:spPr>
          <a:xfrm>
            <a:off x="640080" y="5669280"/>
            <a:ext cx="10908792" cy="548640"/>
          </a:xfr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p>
            <a:pPr algn="ctr">
              <a:lnSpc>
                <a:spcPct val="100000"/>
              </a:lnSpc>
            </a:pPr>
            <a:r>
              <a:rPr lang="en-US" b="1" dirty="0"/>
              <a:t>Religious, Moral and Philosophical Studies</a:t>
            </a:r>
            <a:endParaRPr lang="en-US" dirty="0"/>
          </a:p>
        </p:txBody>
      </p:sp>
      <p:pic>
        <p:nvPicPr>
          <p:cNvPr id="5" name="Picture 4" descr="A close up of a couple of street signs on a pole&#10;&#10;Description automatically generated">
            <a:extLst>
              <a:ext uri="{FF2B5EF4-FFF2-40B4-BE49-F238E27FC236}">
                <a16:creationId xmlns:a16="http://schemas.microsoft.com/office/drawing/2014/main" id="{028EABAD-BA29-45DE-8E79-3E53765AB5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70" r="2810" b="1"/>
          <a:stretch/>
        </p:blipFill>
        <p:spPr>
          <a:xfrm>
            <a:off x="5" y="-4"/>
            <a:ext cx="6002835"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9" name="Picture 8" descr="A person with a sunset in the background&#10;&#10;Description automatically generated">
            <a:extLst>
              <a:ext uri="{FF2B5EF4-FFF2-40B4-BE49-F238E27FC236}">
                <a16:creationId xmlns:a16="http://schemas.microsoft.com/office/drawing/2014/main" id="{908BFC3D-3DE7-4EB5-86FE-E8C4A346C4C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9250" r="-1" b="-1"/>
          <a:stretch/>
        </p:blipFill>
        <p:spPr>
          <a:xfrm>
            <a:off x="6182506" y="5"/>
            <a:ext cx="6009490"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Tree>
    <p:extLst>
      <p:ext uri="{BB962C8B-B14F-4D97-AF65-F5344CB8AC3E}">
        <p14:creationId xmlns:p14="http://schemas.microsoft.com/office/powerpoint/2010/main" val="384342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11B19-8342-4D54-8EF3-4B906717B08D}"/>
              </a:ext>
            </a:extLst>
          </p:cNvPr>
          <p:cNvSpPr>
            <a:spLocks noGrp="1"/>
          </p:cNvSpPr>
          <p:nvPr>
            <p:ph type="title"/>
          </p:nvPr>
        </p:nvSpPr>
        <p:spPr>
          <a:xfrm>
            <a:off x="448269" y="4777739"/>
            <a:ext cx="3610801" cy="1399223"/>
          </a:xfrm>
        </p:spPr>
        <p:txBody>
          <a:bodyPr>
            <a:noAutofit/>
          </a:bodyPr>
          <a:lstStyle/>
          <a:p>
            <a:pPr>
              <a:lnSpc>
                <a:spcPct val="90000"/>
              </a:lnSpc>
            </a:pPr>
            <a:r>
              <a:rPr lang="en-GB" sz="6000" dirty="0"/>
              <a:t>Time capsule</a:t>
            </a:r>
          </a:p>
        </p:txBody>
      </p:sp>
      <p:pic>
        <p:nvPicPr>
          <p:cNvPr id="5" name="Picture 4">
            <a:extLst>
              <a:ext uri="{FF2B5EF4-FFF2-40B4-BE49-F238E27FC236}">
                <a16:creationId xmlns:a16="http://schemas.microsoft.com/office/drawing/2014/main" id="{1099B571-95E0-48C2-AEDA-6BD83DAB5542}"/>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853" b="31486"/>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5794DC"/>
          </a:solidFill>
          <a:ln w="38100" cap="rnd">
            <a:solidFill>
              <a:srgbClr val="5794D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2AF779-8BA2-43D8-B942-EA5AC2BD62B0}"/>
              </a:ext>
            </a:extLst>
          </p:cNvPr>
          <p:cNvSpPr>
            <a:spLocks noGrp="1"/>
          </p:cNvSpPr>
          <p:nvPr>
            <p:ph idx="1"/>
          </p:nvPr>
        </p:nvSpPr>
        <p:spPr>
          <a:xfrm>
            <a:off x="4654294" y="4777739"/>
            <a:ext cx="6897626" cy="1399223"/>
          </a:xfrm>
        </p:spPr>
        <p:txBody>
          <a:bodyPr anchor="ctr">
            <a:normAutofit/>
          </a:bodyPr>
          <a:lstStyle/>
          <a:p>
            <a:pPr marL="0" indent="0">
              <a:buNone/>
            </a:pPr>
            <a:r>
              <a:rPr lang="en-GB" sz="4000" b="1" dirty="0"/>
              <a:t>To help the students of the future you could create a time capsule which describes your time in lockdown.</a:t>
            </a:r>
          </a:p>
        </p:txBody>
      </p:sp>
    </p:spTree>
    <p:extLst>
      <p:ext uri="{BB962C8B-B14F-4D97-AF65-F5344CB8AC3E}">
        <p14:creationId xmlns:p14="http://schemas.microsoft.com/office/powerpoint/2010/main" val="32784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9F176-3AC0-4642-9586-D04F14D25F80}"/>
              </a:ext>
            </a:extLst>
          </p:cNvPr>
          <p:cNvSpPr>
            <a:spLocks noGrp="1"/>
          </p:cNvSpPr>
          <p:nvPr>
            <p:ph type="title"/>
          </p:nvPr>
        </p:nvSpPr>
        <p:spPr>
          <a:xfrm>
            <a:off x="640080" y="329184"/>
            <a:ext cx="6894576" cy="1783080"/>
          </a:xfrm>
        </p:spPr>
        <p:txBody>
          <a:bodyPr anchor="b">
            <a:normAutofit/>
          </a:bodyPr>
          <a:lstStyle/>
          <a:p>
            <a:pPr>
              <a:lnSpc>
                <a:spcPct val="90000"/>
              </a:lnSpc>
            </a:pPr>
            <a:r>
              <a:rPr lang="en-GB" sz="5600" dirty="0"/>
              <a:t>RMPS Task 1: Religion</a:t>
            </a:r>
            <a:r>
              <a:rPr lang="en-GB" sz="5600" dirty="0">
                <a:latin typeface="+mn-lt"/>
              </a:rPr>
              <a:t> </a:t>
            </a:r>
          </a:p>
        </p:txBody>
      </p:sp>
      <p:sp>
        <p:nvSpPr>
          <p:cNvPr id="137"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84F2B"/>
          </a:solidFill>
          <a:ln w="38100" cap="rnd">
            <a:solidFill>
              <a:srgbClr val="F84F2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AE9E4B-AC64-46BD-BA42-AB5A3AA4314A}"/>
              </a:ext>
            </a:extLst>
          </p:cNvPr>
          <p:cNvSpPr>
            <a:spLocks noGrp="1"/>
          </p:cNvSpPr>
          <p:nvPr>
            <p:ph idx="1"/>
          </p:nvPr>
        </p:nvSpPr>
        <p:spPr>
          <a:xfrm>
            <a:off x="640080" y="2706624"/>
            <a:ext cx="6894576" cy="3483864"/>
          </a:xfrm>
        </p:spPr>
        <p:style>
          <a:lnRef idx="1">
            <a:schemeClr val="accent1"/>
          </a:lnRef>
          <a:fillRef idx="2">
            <a:schemeClr val="accent1"/>
          </a:fillRef>
          <a:effectRef idx="1">
            <a:schemeClr val="accent1"/>
          </a:effectRef>
          <a:fontRef idx="minor">
            <a:schemeClr val="dk1"/>
          </a:fontRef>
        </p:style>
        <p:txBody>
          <a:bodyPr>
            <a:normAutofit/>
          </a:bodyPr>
          <a:lstStyle/>
          <a:p>
            <a:pPr marL="0" indent="0">
              <a:lnSpc>
                <a:spcPct val="100000"/>
              </a:lnSpc>
              <a:buNone/>
            </a:pPr>
            <a:r>
              <a:rPr lang="en-GB" b="1" dirty="0"/>
              <a:t>Religious leaders around the world are faced with many new challenges. It would be very interesting in the future to look back at how they adapted.</a:t>
            </a:r>
          </a:p>
          <a:p>
            <a:pPr marL="514350" indent="-514350">
              <a:lnSpc>
                <a:spcPct val="100000"/>
              </a:lnSpc>
              <a:buFont typeface="+mj-lt"/>
              <a:buAutoNum type="arabicPeriod"/>
            </a:pPr>
            <a:r>
              <a:rPr lang="en-GB" b="1" dirty="0"/>
              <a:t>Are religious services conducted in the same way? What changes have places like churches and mosques made to keep in touch with their communities?</a:t>
            </a:r>
          </a:p>
          <a:p>
            <a:pPr marL="514350" indent="-514350">
              <a:lnSpc>
                <a:spcPct val="100000"/>
              </a:lnSpc>
              <a:buFont typeface="+mj-lt"/>
              <a:buAutoNum type="arabicPeriod"/>
            </a:pPr>
            <a:r>
              <a:rPr lang="en-GB" b="1" dirty="0"/>
              <a:t>How have religious festivals and events been different under lockdown? </a:t>
            </a:r>
          </a:p>
          <a:p>
            <a:pPr marL="514350" indent="-514350">
              <a:lnSpc>
                <a:spcPct val="100000"/>
              </a:lnSpc>
              <a:buFont typeface="+mj-lt"/>
              <a:buAutoNum type="arabicPeriod"/>
            </a:pPr>
            <a:r>
              <a:rPr lang="en-GB" b="1" dirty="0"/>
              <a:t>What about rites of passage like funerals, weddings or Bar Mitzvahs?</a:t>
            </a:r>
          </a:p>
        </p:txBody>
      </p:sp>
      <p:pic>
        <p:nvPicPr>
          <p:cNvPr id="1026" name="Picture 2" descr="Worldwide viewers tune in to watch Londoner, 13, live stream bar ...">
            <a:extLst>
              <a:ext uri="{FF2B5EF4-FFF2-40B4-BE49-F238E27FC236}">
                <a16:creationId xmlns:a16="http://schemas.microsoft.com/office/drawing/2014/main" id="{A187F0CB-7D37-4540-990B-DC743BC7D4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40" y="685185"/>
            <a:ext cx="4014216" cy="2671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ell phone&#10;&#10;Description automatically generated">
            <a:extLst>
              <a:ext uri="{FF2B5EF4-FFF2-40B4-BE49-F238E27FC236}">
                <a16:creationId xmlns:a16="http://schemas.microsoft.com/office/drawing/2014/main" id="{4A551175-7EAD-4824-9A17-B930C7C4B8D4}"/>
              </a:ext>
            </a:extLst>
          </p:cNvPr>
          <p:cNvPicPr>
            <a:picLocks noChangeAspect="1"/>
          </p:cNvPicPr>
          <p:nvPr/>
        </p:nvPicPr>
        <p:blipFill>
          <a:blip r:embed="rId3"/>
          <a:stretch>
            <a:fillRect/>
          </a:stretch>
        </p:blipFill>
        <p:spPr>
          <a:xfrm>
            <a:off x="7863840" y="3927482"/>
            <a:ext cx="4176105" cy="2359499"/>
          </a:xfrm>
          <a:prstGeom prst="rect">
            <a:avLst/>
          </a:prstGeom>
        </p:spPr>
      </p:pic>
    </p:spTree>
    <p:extLst>
      <p:ext uri="{BB962C8B-B14F-4D97-AF65-F5344CB8AC3E}">
        <p14:creationId xmlns:p14="http://schemas.microsoft.com/office/powerpoint/2010/main" val="2648307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B72A29-5895-41D2-A4B2-0479E077BFC3}"/>
              </a:ext>
            </a:extLst>
          </p:cNvPr>
          <p:cNvSpPr>
            <a:spLocks noGrp="1"/>
          </p:cNvSpPr>
          <p:nvPr>
            <p:ph type="title"/>
          </p:nvPr>
        </p:nvSpPr>
        <p:spPr>
          <a:xfrm>
            <a:off x="4654296" y="329184"/>
            <a:ext cx="6894576" cy="1783080"/>
          </a:xfrm>
        </p:spPr>
        <p:txBody>
          <a:bodyPr anchor="b">
            <a:normAutofit/>
          </a:bodyPr>
          <a:lstStyle/>
          <a:p>
            <a:pPr>
              <a:lnSpc>
                <a:spcPct val="90000"/>
              </a:lnSpc>
            </a:pPr>
            <a:r>
              <a:rPr lang="en-GB" sz="5600"/>
              <a:t>RMPS Task 2: Morality</a:t>
            </a:r>
          </a:p>
        </p:txBody>
      </p:sp>
      <p:pic>
        <p:nvPicPr>
          <p:cNvPr id="2052" name="Picture 4" descr="Rainbow in windows: Why are people putting drawings of rainbows in ...">
            <a:extLst>
              <a:ext uri="{FF2B5EF4-FFF2-40B4-BE49-F238E27FC236}">
                <a16:creationId xmlns:a16="http://schemas.microsoft.com/office/drawing/2014/main" id="{FFAB50A2-E842-405E-B3BD-986E792E6C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85" r="20621" b="-1"/>
          <a:stretch/>
        </p:blipFill>
        <p:spPr bwMode="auto">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F9F50"/>
          </a:solidFill>
          <a:ln w="38100" cap="rnd">
            <a:solidFill>
              <a:srgbClr val="CF9F5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oronavirus: Captain Tom Moore passes £23m in NHS fundraising ...">
            <a:extLst>
              <a:ext uri="{FF2B5EF4-FFF2-40B4-BE49-F238E27FC236}">
                <a16:creationId xmlns:a16="http://schemas.microsoft.com/office/drawing/2014/main" id="{BC670134-1802-4F36-8BAB-FFDBBC7137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12" r="-2" b="-2"/>
          <a:stretch/>
        </p:blipFill>
        <p:spPr bwMode="auto">
          <a:xfrm>
            <a:off x="1" y="4361970"/>
            <a:ext cx="4051081" cy="249603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885985B-8C50-40FB-BFE4-A0F510EF53CF}"/>
              </a:ext>
            </a:extLst>
          </p:cNvPr>
          <p:cNvSpPr>
            <a:spLocks noGrp="1"/>
          </p:cNvSpPr>
          <p:nvPr>
            <p:ph idx="1"/>
          </p:nvPr>
        </p:nvSpPr>
        <p:spPr>
          <a:xfrm>
            <a:off x="4654296" y="2706624"/>
            <a:ext cx="6894576" cy="3483864"/>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buNone/>
            </a:pPr>
            <a:r>
              <a:rPr lang="en-GB" sz="3200" b="1" dirty="0"/>
              <a:t>In times of crisis, we often see people carrying out great acts of kindness or bravery. It would be wonderful to document some of these acts in your time capsule.</a:t>
            </a:r>
          </a:p>
          <a:p>
            <a:pPr marL="514350" indent="-514350">
              <a:buAutoNum type="arabicPeriod"/>
            </a:pPr>
            <a:r>
              <a:rPr lang="en-GB" sz="3200" b="1" dirty="0"/>
              <a:t>Investigate someone who has gone above and beyond to help their community, save lives or raise money.</a:t>
            </a:r>
          </a:p>
          <a:p>
            <a:pPr marL="514350" indent="-514350">
              <a:buAutoNum type="arabicPeriod"/>
            </a:pPr>
            <a:r>
              <a:rPr lang="en-GB" sz="3200" b="1" dirty="0"/>
              <a:t>What small things have people been doing to help others?</a:t>
            </a:r>
          </a:p>
          <a:p>
            <a:pPr marL="514350" indent="-514350">
              <a:buFont typeface="+mj-lt"/>
              <a:buAutoNum type="arabicPeriod"/>
            </a:pPr>
            <a:endParaRPr lang="en-GB" dirty="0"/>
          </a:p>
        </p:txBody>
      </p:sp>
    </p:spTree>
    <p:extLst>
      <p:ext uri="{BB962C8B-B14F-4D97-AF65-F5344CB8AC3E}">
        <p14:creationId xmlns:p14="http://schemas.microsoft.com/office/powerpoint/2010/main" val="243246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BDA0B-4435-4294-8B55-627E8D4C23A1}"/>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90000"/>
              </a:lnSpc>
            </a:pPr>
            <a:r>
              <a:rPr lang="en-US" sz="4900"/>
              <a:t>We look forward to seeing what you create!</a:t>
            </a: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42F1C8"/>
          </a:solidFill>
          <a:ln w="38100" cap="rnd">
            <a:solidFill>
              <a:srgbClr val="42F1C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food&#10;&#10;Description automatically generated">
            <a:extLst>
              <a:ext uri="{FF2B5EF4-FFF2-40B4-BE49-F238E27FC236}">
                <a16:creationId xmlns:a16="http://schemas.microsoft.com/office/drawing/2014/main" id="{1088E442-F3AE-4F3C-ABA9-70740118FAC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54296" y="899187"/>
            <a:ext cx="7214616" cy="5032194"/>
          </a:xfrm>
          <a:prstGeom prst="rect">
            <a:avLst/>
          </a:prstGeom>
        </p:spPr>
      </p:pic>
    </p:spTree>
    <p:extLst>
      <p:ext uri="{BB962C8B-B14F-4D97-AF65-F5344CB8AC3E}">
        <p14:creationId xmlns:p14="http://schemas.microsoft.com/office/powerpoint/2010/main" val="355143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6E3A7-ADED-4FE9-B9FA-86093BBE8E8F}"/>
              </a:ext>
            </a:extLst>
          </p:cNvPr>
          <p:cNvSpPr>
            <a:spLocks noGrp="1"/>
          </p:cNvSpPr>
          <p:nvPr>
            <p:ph type="title"/>
          </p:nvPr>
        </p:nvSpPr>
        <p:spPr>
          <a:xfrm>
            <a:off x="635000" y="640823"/>
            <a:ext cx="3418659" cy="5583148"/>
          </a:xfrm>
        </p:spPr>
        <p:txBody>
          <a:bodyPr anchor="ctr">
            <a:normAutofit/>
          </a:bodyPr>
          <a:lstStyle/>
          <a:p>
            <a:r>
              <a:rPr lang="en-GB" sz="6000"/>
              <a:t>What is a time capsule?</a:t>
            </a:r>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264C532-D2B7-49CA-B97A-492C55C4754B}"/>
              </a:ext>
            </a:extLst>
          </p:cNvPr>
          <p:cNvGraphicFramePr>
            <a:graphicFrameLocks noGrp="1"/>
          </p:cNvGraphicFramePr>
          <p:nvPr>
            <p:ph idx="1"/>
            <p:extLst>
              <p:ext uri="{D42A27DB-BD31-4B8C-83A1-F6EECF244321}">
                <p14:modId xmlns:p14="http://schemas.microsoft.com/office/powerpoint/2010/main" val="104328165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70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8F188-D058-4477-9ED3-69E42BA28375}"/>
              </a:ext>
            </a:extLst>
          </p:cNvPr>
          <p:cNvSpPr>
            <a:spLocks noGrp="1"/>
          </p:cNvSpPr>
          <p:nvPr>
            <p:ph type="title"/>
          </p:nvPr>
        </p:nvSpPr>
        <p:spPr>
          <a:xfrm>
            <a:off x="640080" y="325369"/>
            <a:ext cx="4368602" cy="1956841"/>
          </a:xfrm>
        </p:spPr>
        <p:txBody>
          <a:bodyPr anchor="b">
            <a:normAutofit/>
          </a:bodyPr>
          <a:lstStyle/>
          <a:p>
            <a:pPr>
              <a:lnSpc>
                <a:spcPct val="90000"/>
              </a:lnSpc>
            </a:pPr>
            <a:r>
              <a:rPr lang="en-GB" sz="5100"/>
              <a:t>What will we do with them?</a:t>
            </a:r>
          </a:p>
        </p:txBody>
      </p:sp>
      <p:sp>
        <p:nvSpPr>
          <p:cNvPr id="2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674A8"/>
          </a:solidFill>
          <a:ln w="38100" cap="rnd">
            <a:solidFill>
              <a:srgbClr val="4674A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40E7B3-45B2-42D1-BD6A-43A5D6542645}"/>
              </a:ext>
            </a:extLst>
          </p:cNvPr>
          <p:cNvSpPr>
            <a:spLocks noGrp="1"/>
          </p:cNvSpPr>
          <p:nvPr>
            <p:ph idx="1"/>
          </p:nvPr>
        </p:nvSpPr>
        <p:spPr>
          <a:xfrm>
            <a:off x="92597" y="2872898"/>
            <a:ext cx="5217580" cy="3794119"/>
          </a:xfrm>
        </p:spPr>
        <p:txBody>
          <a:bodyPr>
            <a:normAutofit fontScale="85000" lnSpcReduction="20000"/>
          </a:bodyPr>
          <a:lstStyle/>
          <a:p>
            <a:pPr marL="0" indent="0">
              <a:lnSpc>
                <a:spcPct val="100000"/>
              </a:lnSpc>
              <a:buNone/>
            </a:pPr>
            <a:r>
              <a:rPr lang="en-GB" sz="3300" b="1" dirty="0"/>
              <a:t>Physical Time Capsules</a:t>
            </a:r>
          </a:p>
          <a:p>
            <a:pPr marL="0" indent="0">
              <a:lnSpc>
                <a:spcPct val="100000"/>
              </a:lnSpc>
              <a:buNone/>
            </a:pPr>
            <a:r>
              <a:rPr lang="en-GB" sz="3300" dirty="0"/>
              <a:t>If you have created a physical time capsule with objects and pictures in it, we would love to bury them in the school grounds when we return. It would be lovely to mark the occasion with an official “Time Capsule Ceremony”!</a:t>
            </a:r>
          </a:p>
          <a:p>
            <a:pPr marL="0" indent="0">
              <a:lnSpc>
                <a:spcPct val="100000"/>
              </a:lnSpc>
              <a:buNone/>
            </a:pPr>
            <a:r>
              <a:rPr lang="en-GB" sz="3300" b="1" dirty="0"/>
              <a:t>Digital Time Capsules</a:t>
            </a:r>
          </a:p>
          <a:p>
            <a:pPr marL="0" indent="0">
              <a:lnSpc>
                <a:spcPct val="100000"/>
              </a:lnSpc>
              <a:buNone/>
            </a:pPr>
            <a:r>
              <a:rPr lang="en-GB" sz="3300" dirty="0"/>
              <a:t>If you have created a digital time capsule, you can email us your work so we can collate them all and save it for the future.</a:t>
            </a:r>
          </a:p>
          <a:p>
            <a:pPr marL="0" indent="0">
              <a:lnSpc>
                <a:spcPct val="100000"/>
              </a:lnSpc>
              <a:buNone/>
            </a:pPr>
            <a:endParaRPr lang="en-GB" sz="2000" dirty="0"/>
          </a:p>
        </p:txBody>
      </p:sp>
      <p:pic>
        <p:nvPicPr>
          <p:cNvPr id="5" name="Picture 4" descr="A car driving down a street next to a building&#10;&#10;Description automatically generated">
            <a:extLst>
              <a:ext uri="{FF2B5EF4-FFF2-40B4-BE49-F238E27FC236}">
                <a16:creationId xmlns:a16="http://schemas.microsoft.com/office/drawing/2014/main" id="{9188B005-F37B-4BF7-AD7D-86FA4CD25A2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118" r="1465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6904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93DFC-D8A5-4E31-A492-C8F5357F1AFB}"/>
              </a:ext>
            </a:extLst>
          </p:cNvPr>
          <p:cNvSpPr>
            <a:spLocks noGrp="1"/>
          </p:cNvSpPr>
          <p:nvPr>
            <p:ph type="title"/>
          </p:nvPr>
        </p:nvSpPr>
        <p:spPr>
          <a:xfrm>
            <a:off x="630936" y="640080"/>
            <a:ext cx="4818888" cy="1481328"/>
          </a:xfrm>
        </p:spPr>
        <p:txBody>
          <a:bodyPr anchor="b">
            <a:normAutofit/>
          </a:bodyPr>
          <a:lstStyle/>
          <a:p>
            <a:pPr>
              <a:lnSpc>
                <a:spcPct val="90000"/>
              </a:lnSpc>
            </a:pPr>
            <a:r>
              <a:rPr lang="en-GB" sz="3900"/>
              <a:t>Social Subject Skill Development</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6B43C2-34D6-4D0E-836F-23ADFFAA8E3A}"/>
              </a:ext>
            </a:extLst>
          </p:cNvPr>
          <p:cNvSpPr>
            <a:spLocks noGrp="1"/>
          </p:cNvSpPr>
          <p:nvPr>
            <p:ph idx="1"/>
          </p:nvPr>
        </p:nvSpPr>
        <p:spPr>
          <a:xfrm>
            <a:off x="603504" y="2670048"/>
            <a:ext cx="4818888" cy="2863982"/>
          </a:xfrm>
        </p:spPr>
        <p:style>
          <a:lnRef idx="1">
            <a:schemeClr val="accent2"/>
          </a:lnRef>
          <a:fillRef idx="2">
            <a:schemeClr val="accent2"/>
          </a:fillRef>
          <a:effectRef idx="1">
            <a:schemeClr val="accent2"/>
          </a:effectRef>
          <a:fontRef idx="minor">
            <a:schemeClr val="dk1"/>
          </a:fontRef>
        </p:style>
        <p:txBody>
          <a:bodyPr anchor="t">
            <a:normAutofit/>
          </a:bodyPr>
          <a:lstStyle/>
          <a:p>
            <a:pPr marL="0" indent="0">
              <a:buNone/>
            </a:pPr>
            <a:r>
              <a:rPr lang="en-GB" sz="3200" b="1" dirty="0"/>
              <a:t>Why not include some subject specific information? This will help you develop your skills but will also help students studying those subjects in the future. Included in the next few slides are some activities from each subject.</a:t>
            </a: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7" name="Graphic 6" descr="Classroom">
            <a:extLst>
              <a:ext uri="{FF2B5EF4-FFF2-40B4-BE49-F238E27FC236}">
                <a16:creationId xmlns:a16="http://schemas.microsoft.com/office/drawing/2014/main" id="{82711E7C-FFBD-49E6-A0C1-95613651A2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20163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72C39E-3F17-48D9-A348-C7AAAB97AC03}"/>
              </a:ext>
            </a:extLst>
          </p:cNvPr>
          <p:cNvSpPr txBox="1">
            <a:spLocks/>
          </p:cNvSpPr>
          <p:nvPr/>
        </p:nvSpPr>
        <p:spPr>
          <a:xfrm>
            <a:off x="1610596" y="259745"/>
            <a:ext cx="9144000" cy="163144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10800" dirty="0">
                <a:solidFill>
                  <a:schemeClr val="accent2">
                    <a:lumMod val="75000"/>
                  </a:schemeClr>
                </a:solidFill>
              </a:rPr>
              <a:t>Geography </a:t>
            </a:r>
          </a:p>
        </p:txBody>
      </p:sp>
      <p:sp>
        <p:nvSpPr>
          <p:cNvPr id="3" name="Content Placeholder 2">
            <a:extLst>
              <a:ext uri="{FF2B5EF4-FFF2-40B4-BE49-F238E27FC236}">
                <a16:creationId xmlns:a16="http://schemas.microsoft.com/office/drawing/2014/main" id="{11138DB4-FF5A-4FD6-9DAF-0B378C9C37F1}"/>
              </a:ext>
            </a:extLst>
          </p:cNvPr>
          <p:cNvSpPr>
            <a:spLocks noGrp="1"/>
          </p:cNvSpPr>
          <p:nvPr>
            <p:ph idx="1"/>
          </p:nvPr>
        </p:nvSpPr>
        <p:spPr>
          <a:xfrm>
            <a:off x="512064" y="2040528"/>
            <a:ext cx="11253215" cy="4557727"/>
          </a:xfrm>
          <a:solidFill>
            <a:schemeClr val="accent2">
              <a:lumMod val="75000"/>
            </a:schemeClr>
          </a:solidFill>
          <a:ln w="28575">
            <a:solidFill>
              <a:schemeClr val="bg1"/>
            </a:solidFill>
          </a:ln>
        </p:spPr>
        <p:txBody>
          <a:bodyPr anchor="t">
            <a:noAutofit/>
          </a:bodyPr>
          <a:lstStyle/>
          <a:p>
            <a:pPr marL="0" indent="0">
              <a:buNone/>
            </a:pPr>
            <a:r>
              <a:rPr lang="en-GB" sz="2600" dirty="0">
                <a:solidFill>
                  <a:schemeClr val="bg1"/>
                </a:solidFill>
                <a:latin typeface="Ink Free" panose="03080402000500000000" pitchFamily="66" charset="0"/>
              </a:rPr>
              <a:t>In Geography we study the world, its landscapes, places, people and their relationship with the environment. </a:t>
            </a:r>
          </a:p>
          <a:p>
            <a:pPr marL="0" indent="0">
              <a:buNone/>
            </a:pPr>
            <a:r>
              <a:rPr lang="en-GB" sz="2600" dirty="0">
                <a:solidFill>
                  <a:schemeClr val="bg1"/>
                </a:solidFill>
                <a:latin typeface="Ink Free" panose="03080402000500000000" pitchFamily="66" charset="0"/>
              </a:rPr>
              <a:t>Geography seeks to make sense of the world we live in.</a:t>
            </a:r>
          </a:p>
          <a:p>
            <a:pPr marL="0" indent="0">
              <a:buNone/>
            </a:pPr>
            <a:endParaRPr lang="en-GB" sz="2600" dirty="0">
              <a:solidFill>
                <a:schemeClr val="bg1"/>
              </a:solidFill>
              <a:latin typeface="Ink Free" panose="03080402000500000000" pitchFamily="66" charset="0"/>
            </a:endParaRPr>
          </a:p>
          <a:p>
            <a:pPr marL="0" indent="0">
              <a:buNone/>
            </a:pPr>
            <a:r>
              <a:rPr lang="en-GB" sz="2600" dirty="0">
                <a:solidFill>
                  <a:schemeClr val="bg1"/>
                </a:solidFill>
                <a:latin typeface="Ink Free" panose="03080402000500000000" pitchFamily="66" charset="0"/>
              </a:rPr>
              <a:t>One of the first things you learn is the 3 types of Geography:</a:t>
            </a:r>
          </a:p>
          <a:p>
            <a:pPr marL="0" indent="0">
              <a:buNone/>
            </a:pPr>
            <a:r>
              <a:rPr lang="en-GB" sz="2600" dirty="0">
                <a:solidFill>
                  <a:schemeClr val="bg1"/>
                </a:solidFill>
                <a:latin typeface="Ink Free" panose="03080402000500000000" pitchFamily="66" charset="0"/>
              </a:rPr>
              <a:t>1 – Physical Geography</a:t>
            </a:r>
          </a:p>
          <a:p>
            <a:pPr marL="0" indent="0">
              <a:buNone/>
            </a:pPr>
            <a:r>
              <a:rPr lang="en-GB" sz="2600" dirty="0">
                <a:solidFill>
                  <a:schemeClr val="bg1"/>
                </a:solidFill>
                <a:latin typeface="Ink Free" panose="03080402000500000000" pitchFamily="66" charset="0"/>
              </a:rPr>
              <a:t>2- Human Geography</a:t>
            </a:r>
          </a:p>
          <a:p>
            <a:pPr marL="0" indent="0">
              <a:buNone/>
            </a:pPr>
            <a:r>
              <a:rPr lang="en-GB" sz="2600" dirty="0">
                <a:solidFill>
                  <a:schemeClr val="bg1"/>
                </a:solidFill>
                <a:latin typeface="Ink Free" panose="03080402000500000000" pitchFamily="66" charset="0"/>
              </a:rPr>
              <a:t>3- Environmental Geography </a:t>
            </a:r>
          </a:p>
        </p:txBody>
      </p:sp>
      <p:pic>
        <p:nvPicPr>
          <p:cNvPr id="5" name="Picture 4" descr="A close up of a sign&#10;&#10;Description automatically generated">
            <a:extLst>
              <a:ext uri="{FF2B5EF4-FFF2-40B4-BE49-F238E27FC236}">
                <a16:creationId xmlns:a16="http://schemas.microsoft.com/office/drawing/2014/main" id="{32FB73D0-2586-4702-9AEB-68FE221082AD}"/>
              </a:ext>
            </a:extLst>
          </p:cNvPr>
          <p:cNvPicPr>
            <a:picLocks noChangeAspect="1"/>
          </p:cNvPicPr>
          <p:nvPr/>
        </p:nvPicPr>
        <p:blipFill rotWithShape="1">
          <a:blip r:embed="rId2">
            <a:extLst>
              <a:ext uri="{28A0092B-C50C-407E-A947-70E740481C1C}">
                <a14:useLocalDpi xmlns:a14="http://schemas.microsoft.com/office/drawing/2010/main" val="0"/>
              </a:ext>
            </a:extLst>
          </a:blip>
          <a:srcRect l="4347" r="3833" b="1"/>
          <a:stretch/>
        </p:blipFill>
        <p:spPr>
          <a:xfrm>
            <a:off x="8946811" y="4405888"/>
            <a:ext cx="3093471" cy="2526783"/>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111946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Geography Task 1: </a:t>
            </a:r>
            <a:br>
              <a:rPr lang="en-US" dirty="0"/>
            </a:br>
            <a:r>
              <a:rPr lang="en-US" dirty="0"/>
              <a:t>What’s going on in the world right now?</a:t>
            </a:r>
          </a:p>
        </p:txBody>
      </p:sp>
      <p:sp>
        <p:nvSpPr>
          <p:cNvPr id="3" name="Content Placeholder 2"/>
          <p:cNvSpPr>
            <a:spLocks noGrp="1"/>
          </p:cNvSpPr>
          <p:nvPr>
            <p:ph idx="1"/>
          </p:nvPr>
        </p:nvSpPr>
        <p:spPr>
          <a:xfrm>
            <a:off x="838200" y="1929385"/>
            <a:ext cx="10515600" cy="1173130"/>
          </a:xfrm>
        </p:spPr>
        <p:txBody>
          <a:bodyPr>
            <a:noAutofit/>
          </a:bodyPr>
          <a:lstStyle/>
          <a:p>
            <a:pPr>
              <a:buNone/>
            </a:pPr>
            <a:r>
              <a:rPr lang="en-US" dirty="0"/>
              <a:t>Our lives are very different just now as we follow government guidelines during Lockdown.  Scenes from all over the world highlight how different life is.  Those busy streets, beaches, restaurants are all now quiet.  People leave home for essentials and for exercise.</a:t>
            </a:r>
          </a:p>
          <a:p>
            <a:pPr>
              <a:buNone/>
            </a:pPr>
            <a:r>
              <a:rPr lang="en-US" dirty="0"/>
              <a:t>Lets have a look at what is going on in the world right now… </a:t>
            </a:r>
          </a:p>
        </p:txBody>
      </p:sp>
      <p:sp>
        <p:nvSpPr>
          <p:cNvPr id="5" name="TextBox 4"/>
          <p:cNvSpPr txBox="1"/>
          <p:nvPr/>
        </p:nvSpPr>
        <p:spPr>
          <a:xfrm>
            <a:off x="6181344" y="3102515"/>
            <a:ext cx="5913120" cy="3477875"/>
          </a:xfrm>
          <a:prstGeom prst="rect">
            <a:avLst/>
          </a:prstGeom>
          <a:solidFill>
            <a:srgbClr val="CCFFCC"/>
          </a:solidFill>
          <a:ln w="57150">
            <a:solidFill>
              <a:schemeClr val="accent6">
                <a:lumMod val="60000"/>
                <a:lumOff val="40000"/>
              </a:schemeClr>
            </a:solidFill>
          </a:ln>
        </p:spPr>
        <p:txBody>
          <a:bodyPr wrap="square" rtlCol="0">
            <a:spAutoFit/>
          </a:bodyPr>
          <a:lstStyle/>
          <a:p>
            <a:pPr algn="ctr"/>
            <a:r>
              <a:rPr lang="en-US" sz="2000" b="1" u="sng" dirty="0">
                <a:solidFill>
                  <a:schemeClr val="tx2"/>
                </a:solidFill>
              </a:rPr>
              <a:t>Task 1:  What’s going on in the world right now?</a:t>
            </a:r>
            <a:endParaRPr lang="en-US" sz="2000" dirty="0">
              <a:solidFill>
                <a:schemeClr val="tx2"/>
              </a:solidFill>
            </a:endParaRPr>
          </a:p>
          <a:p>
            <a:r>
              <a:rPr lang="en-US" sz="2000" i="1" dirty="0">
                <a:solidFill>
                  <a:schemeClr val="tx2"/>
                </a:solidFill>
              </a:rPr>
              <a:t>It would be very interesting for future pupils to see how different the world  looks at this time.  </a:t>
            </a:r>
          </a:p>
          <a:p>
            <a:endParaRPr lang="en-US" sz="2000" i="1" dirty="0">
              <a:solidFill>
                <a:schemeClr val="tx2"/>
              </a:solidFill>
            </a:endParaRPr>
          </a:p>
          <a:p>
            <a:r>
              <a:rPr lang="en-US" sz="2000" i="1" dirty="0">
                <a:solidFill>
                  <a:schemeClr val="tx2"/>
                </a:solidFill>
              </a:rPr>
              <a:t>Click on the link                to see  live webcams from around the world..  For each location…</a:t>
            </a:r>
          </a:p>
          <a:p>
            <a:endParaRPr lang="en-US" sz="2000" i="1" dirty="0">
              <a:solidFill>
                <a:schemeClr val="tx2"/>
              </a:solidFill>
            </a:endParaRPr>
          </a:p>
          <a:p>
            <a:r>
              <a:rPr lang="en-US" sz="2000" i="1" dirty="0">
                <a:solidFill>
                  <a:schemeClr val="tx2"/>
                </a:solidFill>
              </a:rPr>
              <a:t>1 .  Have a look at the live webcam.  </a:t>
            </a:r>
          </a:p>
          <a:p>
            <a:r>
              <a:rPr lang="en-US" sz="2000" i="1" dirty="0">
                <a:solidFill>
                  <a:schemeClr val="tx2"/>
                </a:solidFill>
              </a:rPr>
              <a:t>2. Compare this scene to the “normal” view of this area . </a:t>
            </a:r>
          </a:p>
          <a:p>
            <a:r>
              <a:rPr lang="en-US" sz="2000" i="1" dirty="0">
                <a:solidFill>
                  <a:schemeClr val="tx2"/>
                </a:solidFill>
              </a:rPr>
              <a:t>3. Write a short paragraph to describe the differences.  (in what ways are humans interacting with their environment in a different way?  Can you think of any positives of this, particularly for the environment?)</a:t>
            </a:r>
          </a:p>
          <a:p>
            <a:endParaRPr lang="en-US" sz="2000" dirty="0">
              <a:solidFill>
                <a:schemeClr val="tx2"/>
              </a:solidFill>
            </a:endParaRPr>
          </a:p>
        </p:txBody>
      </p:sp>
      <p:pic>
        <p:nvPicPr>
          <p:cNvPr id="7" name="Picture 6" descr="A picture containing text, map&#10;&#10;Description automatically generated">
            <a:extLst>
              <a:ext uri="{FF2B5EF4-FFF2-40B4-BE49-F238E27FC236}">
                <a16:creationId xmlns:a16="http://schemas.microsoft.com/office/drawing/2014/main" id="{2D02FF09-2B14-4CDD-9A09-4E2E3E2B4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768" y="4186238"/>
            <a:ext cx="3321557" cy="2306637"/>
          </a:xfrm>
          <a:prstGeom prst="rect">
            <a:avLst/>
          </a:prstGeom>
        </p:spPr>
      </p:pic>
      <p:pic>
        <p:nvPicPr>
          <p:cNvPr id="8" name="Content Placeholder 5" descr="A picture containing flock, outdoor, text, bird&#10;&#10;Description automatically generated">
            <a:hlinkClick r:id="rId3"/>
            <a:extLst>
              <a:ext uri="{FF2B5EF4-FFF2-40B4-BE49-F238E27FC236}">
                <a16:creationId xmlns:a16="http://schemas.microsoft.com/office/drawing/2014/main" id="{9DACB96B-F687-4E97-914F-AA5D63CF3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340" y="3968195"/>
            <a:ext cx="623681" cy="623681"/>
          </a:xfrm>
          <a:prstGeom prst="rect">
            <a:avLst/>
          </a:prstGeom>
        </p:spPr>
      </p:pic>
    </p:spTree>
    <p:extLst>
      <p:ext uri="{BB962C8B-B14F-4D97-AF65-F5344CB8AC3E}">
        <p14:creationId xmlns:p14="http://schemas.microsoft.com/office/powerpoint/2010/main" val="100428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map&#10;&#10;Description automatically generated">
            <a:extLst>
              <a:ext uri="{FF2B5EF4-FFF2-40B4-BE49-F238E27FC236}">
                <a16:creationId xmlns:a16="http://schemas.microsoft.com/office/drawing/2014/main" id="{9B284F25-EF2B-43E3-A141-8C7BF1175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9867"/>
            <a:ext cx="7515605" cy="5219170"/>
          </a:xfrm>
          <a:prstGeom prst="rect">
            <a:avLst/>
          </a:prstGeom>
        </p:spPr>
      </p:pic>
      <p:sp>
        <p:nvSpPr>
          <p:cNvPr id="9" name="Title 1">
            <a:extLst>
              <a:ext uri="{FF2B5EF4-FFF2-40B4-BE49-F238E27FC236}">
                <a16:creationId xmlns:a16="http://schemas.microsoft.com/office/drawing/2014/main" id="{D59CF740-9763-431C-892B-1D62854C92C6}"/>
              </a:ext>
            </a:extLst>
          </p:cNvPr>
          <p:cNvSpPr>
            <a:spLocks noGrp="1"/>
          </p:cNvSpPr>
          <p:nvPr>
            <p:ph type="title"/>
          </p:nvPr>
        </p:nvSpPr>
        <p:spPr>
          <a:xfrm>
            <a:off x="655320" y="231013"/>
            <a:ext cx="10515600" cy="1325563"/>
          </a:xfrm>
        </p:spPr>
        <p:txBody>
          <a:bodyPr>
            <a:normAutofit/>
          </a:bodyPr>
          <a:lstStyle/>
          <a:p>
            <a:r>
              <a:rPr lang="en-US" dirty="0"/>
              <a:t>Location 1:  Copacabana Beach</a:t>
            </a:r>
          </a:p>
        </p:txBody>
      </p:sp>
      <p:pic>
        <p:nvPicPr>
          <p:cNvPr id="12" name="Content Placeholder 5" descr="A picture containing flock, outdoor, text, bird&#10;&#10;Description automatically generated">
            <a:hlinkClick r:id="rId3"/>
            <a:extLst>
              <a:ext uri="{FF2B5EF4-FFF2-40B4-BE49-F238E27FC236}">
                <a16:creationId xmlns:a16="http://schemas.microsoft.com/office/drawing/2014/main" id="{AFE1C1B1-3B2D-44FB-A429-DA87F35AC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738" y="0"/>
            <a:ext cx="1207643" cy="1207643"/>
          </a:xfrm>
          <a:prstGeom prst="rect">
            <a:avLst/>
          </a:prstGeom>
        </p:spPr>
      </p:pic>
      <p:sp>
        <p:nvSpPr>
          <p:cNvPr id="13" name="Arrow: Down 12">
            <a:extLst>
              <a:ext uri="{FF2B5EF4-FFF2-40B4-BE49-F238E27FC236}">
                <a16:creationId xmlns:a16="http://schemas.microsoft.com/office/drawing/2014/main" id="{8D91A9F3-0EEC-4D8D-8DEA-E933BE16A071}"/>
              </a:ext>
            </a:extLst>
          </p:cNvPr>
          <p:cNvSpPr/>
          <p:nvPr/>
        </p:nvSpPr>
        <p:spPr>
          <a:xfrm rot="6869141">
            <a:off x="3269308" y="5206447"/>
            <a:ext cx="451104" cy="8778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Content Placeholder 6" descr="A view of a city next to a body of water&#10;&#10;Description automatically generated">
            <a:extLst>
              <a:ext uri="{FF2B5EF4-FFF2-40B4-BE49-F238E27FC236}">
                <a16:creationId xmlns:a16="http://schemas.microsoft.com/office/drawing/2014/main" id="{9B6E7D32-3710-4D9F-A25A-D1E4DA85A9B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941834" y="2474975"/>
            <a:ext cx="5202280" cy="3937625"/>
          </a:xfrm>
        </p:spPr>
      </p:pic>
      <p:sp>
        <p:nvSpPr>
          <p:cNvPr id="15" name="TextBox 14">
            <a:extLst>
              <a:ext uri="{FF2B5EF4-FFF2-40B4-BE49-F238E27FC236}">
                <a16:creationId xmlns:a16="http://schemas.microsoft.com/office/drawing/2014/main" id="{C306B53C-C15F-4FEA-89C7-03A7893D417F}"/>
              </a:ext>
            </a:extLst>
          </p:cNvPr>
          <p:cNvSpPr txBox="1"/>
          <p:nvPr/>
        </p:nvSpPr>
        <p:spPr>
          <a:xfrm>
            <a:off x="6941834" y="2074865"/>
            <a:ext cx="5202280" cy="400110"/>
          </a:xfrm>
          <a:prstGeom prst="rect">
            <a:avLst/>
          </a:prstGeom>
          <a:solidFill>
            <a:schemeClr val="bg1"/>
          </a:solidFill>
          <a:ln w="12700">
            <a:solidFill>
              <a:schemeClr val="tx1"/>
            </a:solidFill>
          </a:ln>
        </p:spPr>
        <p:txBody>
          <a:bodyPr wrap="square" rtlCol="0">
            <a:spAutoFit/>
          </a:bodyPr>
          <a:lstStyle/>
          <a:p>
            <a:pPr algn="ctr"/>
            <a:r>
              <a:rPr lang="en-GB" sz="2000" dirty="0"/>
              <a:t>“normal view” of Copacabana Beach (Rio, Brazil)</a:t>
            </a:r>
          </a:p>
        </p:txBody>
      </p:sp>
    </p:spTree>
    <p:extLst>
      <p:ext uri="{BB962C8B-B14F-4D97-AF65-F5344CB8AC3E}">
        <p14:creationId xmlns:p14="http://schemas.microsoft.com/office/powerpoint/2010/main" val="4814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map&#10;&#10;Description automatically generated">
            <a:extLst>
              <a:ext uri="{FF2B5EF4-FFF2-40B4-BE49-F238E27FC236}">
                <a16:creationId xmlns:a16="http://schemas.microsoft.com/office/drawing/2014/main" id="{9B284F25-EF2B-43E3-A141-8C7BF1175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9867"/>
            <a:ext cx="7515605" cy="5219170"/>
          </a:xfrm>
          <a:prstGeom prst="rect">
            <a:avLst/>
          </a:prstGeom>
        </p:spPr>
      </p:pic>
      <p:pic>
        <p:nvPicPr>
          <p:cNvPr id="12" name="Content Placeholder 5" descr="A picture containing flock, outdoor, text, bird&#10;&#10;Description automatically generated">
            <a:hlinkClick r:id="rId3"/>
            <a:extLst>
              <a:ext uri="{FF2B5EF4-FFF2-40B4-BE49-F238E27FC236}">
                <a16:creationId xmlns:a16="http://schemas.microsoft.com/office/drawing/2014/main" id="{AFE1C1B1-3B2D-44FB-A429-DA87F35AC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738" y="0"/>
            <a:ext cx="1207643" cy="1207643"/>
          </a:xfrm>
          <a:prstGeom prst="rect">
            <a:avLst/>
          </a:prstGeom>
        </p:spPr>
      </p:pic>
      <p:sp>
        <p:nvSpPr>
          <p:cNvPr id="13" name="Arrow: Down 12">
            <a:extLst>
              <a:ext uri="{FF2B5EF4-FFF2-40B4-BE49-F238E27FC236}">
                <a16:creationId xmlns:a16="http://schemas.microsoft.com/office/drawing/2014/main" id="{8D91A9F3-0EEC-4D8D-8DEA-E933BE16A071}"/>
              </a:ext>
            </a:extLst>
          </p:cNvPr>
          <p:cNvSpPr/>
          <p:nvPr/>
        </p:nvSpPr>
        <p:spPr>
          <a:xfrm rot="6869141">
            <a:off x="6411147" y="4072372"/>
            <a:ext cx="451104" cy="8778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C306B53C-C15F-4FEA-89C7-03A7893D417F}"/>
              </a:ext>
            </a:extLst>
          </p:cNvPr>
          <p:cNvSpPr txBox="1"/>
          <p:nvPr/>
        </p:nvSpPr>
        <p:spPr>
          <a:xfrm>
            <a:off x="7129620" y="2766930"/>
            <a:ext cx="5062380" cy="400110"/>
          </a:xfrm>
          <a:prstGeom prst="rect">
            <a:avLst/>
          </a:prstGeom>
          <a:solidFill>
            <a:schemeClr val="bg1"/>
          </a:solidFill>
          <a:ln w="12700">
            <a:solidFill>
              <a:schemeClr val="tx1"/>
            </a:solidFill>
          </a:ln>
        </p:spPr>
        <p:txBody>
          <a:bodyPr wrap="square" rtlCol="0">
            <a:spAutoFit/>
          </a:bodyPr>
          <a:lstStyle/>
          <a:p>
            <a:pPr algn="ctr"/>
            <a:r>
              <a:rPr lang="en-GB" sz="2000" b="1" dirty="0"/>
              <a:t>“normal view” of </a:t>
            </a:r>
            <a:r>
              <a:rPr lang="en-GB" b="1" dirty="0"/>
              <a:t>Shibuya Crossing (Tokyo, Japan) </a:t>
            </a:r>
            <a:endParaRPr lang="en-GB" sz="2000" b="1" dirty="0"/>
          </a:p>
        </p:txBody>
      </p:sp>
      <p:pic>
        <p:nvPicPr>
          <p:cNvPr id="5" name="Content Placeholder 4" descr="A crowded city street&#10;&#10;Description automatically generated">
            <a:extLst>
              <a:ext uri="{FF2B5EF4-FFF2-40B4-BE49-F238E27FC236}">
                <a16:creationId xmlns:a16="http://schemas.microsoft.com/office/drawing/2014/main" id="{920B70C2-27C1-4279-A6C0-62CA7AC4E6AB}"/>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129620" y="3176181"/>
            <a:ext cx="5511628" cy="3100291"/>
          </a:xfrm>
        </p:spPr>
      </p:pic>
      <p:sp>
        <p:nvSpPr>
          <p:cNvPr id="17" name="Title 1">
            <a:extLst>
              <a:ext uri="{FF2B5EF4-FFF2-40B4-BE49-F238E27FC236}">
                <a16:creationId xmlns:a16="http://schemas.microsoft.com/office/drawing/2014/main" id="{304739D4-1DEB-48CB-AA52-A58703E910E4}"/>
              </a:ext>
            </a:extLst>
          </p:cNvPr>
          <p:cNvSpPr>
            <a:spLocks noGrp="1"/>
          </p:cNvSpPr>
          <p:nvPr>
            <p:ph type="title"/>
          </p:nvPr>
        </p:nvSpPr>
        <p:spPr>
          <a:xfrm>
            <a:off x="655320" y="231013"/>
            <a:ext cx="10515600" cy="1325563"/>
          </a:xfrm>
        </p:spPr>
        <p:txBody>
          <a:bodyPr>
            <a:normAutofit/>
          </a:bodyPr>
          <a:lstStyle/>
          <a:p>
            <a:r>
              <a:rPr lang="en-US" dirty="0"/>
              <a:t>Location 2:  Shibuya Crossing</a:t>
            </a:r>
          </a:p>
        </p:txBody>
      </p:sp>
    </p:spTree>
    <p:extLst>
      <p:ext uri="{BB962C8B-B14F-4D97-AF65-F5344CB8AC3E}">
        <p14:creationId xmlns:p14="http://schemas.microsoft.com/office/powerpoint/2010/main" val="114717156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3</TotalTime>
  <Words>1821</Words>
  <Application>Microsoft Office PowerPoint</Application>
  <PresentationFormat>Widescreen</PresentationFormat>
  <Paragraphs>114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Ink Free</vt:lpstr>
      <vt:lpstr>Modern Love</vt:lpstr>
      <vt:lpstr>The Hand</vt:lpstr>
      <vt:lpstr>SketchyVTI</vt:lpstr>
      <vt:lpstr>Time capsule</vt:lpstr>
      <vt:lpstr>Time capsule</vt:lpstr>
      <vt:lpstr>What is a time capsule?</vt:lpstr>
      <vt:lpstr>What will we do with them?</vt:lpstr>
      <vt:lpstr>Social Subject Skill Development</vt:lpstr>
      <vt:lpstr>PowerPoint Presentation</vt:lpstr>
      <vt:lpstr>Geography Task 1:  What’s going on in the world right now?</vt:lpstr>
      <vt:lpstr>Location 1:  Copacabana Beach</vt:lpstr>
      <vt:lpstr>Location 2:  Shibuya Crossing</vt:lpstr>
      <vt:lpstr>Geography Task 2:  What’s going on in the local area?</vt:lpstr>
      <vt:lpstr>History</vt:lpstr>
      <vt:lpstr>History Task 1: People</vt:lpstr>
      <vt:lpstr>History task 2: Past events</vt:lpstr>
      <vt:lpstr>History Task 3: Society</vt:lpstr>
      <vt:lpstr>Modern Studies</vt:lpstr>
      <vt:lpstr>Modern Studies Task 1: Political Issues</vt:lpstr>
      <vt:lpstr>Modern Studies Task 2: Economic Issues</vt:lpstr>
      <vt:lpstr>Modern Studies Task 3: Social Issues</vt:lpstr>
      <vt:lpstr>RMPS</vt:lpstr>
      <vt:lpstr>RMPS Task 1: Religion </vt:lpstr>
      <vt:lpstr>RMPS Task 2: Morality</vt:lpstr>
      <vt:lpstr>We look forward to seeing what you create!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capsule</dc:title>
  <dc:creator>Gemma Smith</dc:creator>
  <cp:lastModifiedBy>Gemma Smith</cp:lastModifiedBy>
  <cp:revision>2</cp:revision>
  <dcterms:created xsi:type="dcterms:W3CDTF">2020-05-06T13:38:07Z</dcterms:created>
  <dcterms:modified xsi:type="dcterms:W3CDTF">2020-05-06T13:41:52Z</dcterms:modified>
</cp:coreProperties>
</file>